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30279975" cy="42808525"/>
  <p:notesSz cx="6858000" cy="99456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9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44513" indent="-87313" algn="l" rtl="0" fontAlgn="base">
      <a:spcBef>
        <a:spcPct val="0"/>
      </a:spcBef>
      <a:spcAft>
        <a:spcPct val="0"/>
      </a:spcAft>
      <a:defRPr sz="9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90613" indent="-176213" algn="l" rtl="0" fontAlgn="base">
      <a:spcBef>
        <a:spcPct val="0"/>
      </a:spcBef>
      <a:spcAft>
        <a:spcPct val="0"/>
      </a:spcAft>
      <a:defRPr sz="9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636713" indent="-265113" algn="l" rtl="0" fontAlgn="base">
      <a:spcBef>
        <a:spcPct val="0"/>
      </a:spcBef>
      <a:spcAft>
        <a:spcPct val="0"/>
      </a:spcAft>
      <a:defRPr sz="9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182813" indent="-354013" algn="l" rtl="0" fontAlgn="base">
      <a:spcBef>
        <a:spcPct val="0"/>
      </a:spcBef>
      <a:spcAft>
        <a:spcPct val="0"/>
      </a:spcAft>
      <a:defRPr sz="9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9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9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9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9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1" autoAdjust="0"/>
    <p:restoredTop sz="85472" autoAdjust="0"/>
  </p:normalViewPr>
  <p:slideViewPr>
    <p:cSldViewPr>
      <p:cViewPr>
        <p:scale>
          <a:sx n="85" d="100"/>
          <a:sy n="85" d="100"/>
        </p:scale>
        <p:origin x="1800" y="2006"/>
      </p:cViewPr>
      <p:guideLst>
        <p:guide orient="horz" pos="13483"/>
        <p:guide pos="953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9868E0F-56C4-4D5E-947B-D0D2A236D4AC}" type="datetimeFigureOut">
              <a:rPr lang="en-US"/>
              <a:pPr>
                <a:defRPr/>
              </a:pPr>
              <a:t>3/5/2015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46125"/>
            <a:ext cx="26352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5625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E9EE70-AE65-4D44-8B07-12DB26426A9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5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906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67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828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9713" algn="l" defTabSz="109188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75655" algn="l" defTabSz="109188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21598" algn="l" defTabSz="109188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67540" algn="l" defTabSz="109188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A57A27-932C-4E05-9752-7DEB55D63213}" type="slidenum">
              <a:rPr lang="ar-SA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71572" y="15958823"/>
            <a:ext cx="25736834" cy="1100979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41235" y="29109042"/>
            <a:ext cx="21197508" cy="13129458"/>
          </a:xfrm>
        </p:spPr>
        <p:txBody>
          <a:bodyPr/>
          <a:lstStyle>
            <a:lvl1pPr marL="0" indent="0" algn="ctr">
              <a:buNone/>
              <a:defRPr/>
            </a:lvl1pPr>
            <a:lvl2pPr marL="545943" indent="0" algn="ctr">
              <a:buNone/>
              <a:defRPr/>
            </a:lvl2pPr>
            <a:lvl3pPr marL="1091885" indent="0" algn="ctr">
              <a:buNone/>
              <a:defRPr/>
            </a:lvl3pPr>
            <a:lvl4pPr marL="1637828" indent="0" algn="ctr">
              <a:buNone/>
              <a:defRPr/>
            </a:lvl4pPr>
            <a:lvl5pPr marL="2183770" indent="0" algn="ctr">
              <a:buNone/>
              <a:defRPr/>
            </a:lvl5pPr>
            <a:lvl6pPr marL="2729713" indent="0" algn="ctr">
              <a:buNone/>
              <a:defRPr/>
            </a:lvl6pPr>
            <a:lvl7pPr marL="3275655" indent="0" algn="ctr">
              <a:buNone/>
              <a:defRPr/>
            </a:lvl7pPr>
            <a:lvl8pPr marL="3821598" indent="0" algn="ctr">
              <a:buNone/>
              <a:defRPr/>
            </a:lvl8pPr>
            <a:lvl9pPr marL="436754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4080D-ABF6-4806-A05E-CFC9A11F9C4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116A6-FD0C-430D-BB1F-2DF91B62763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52791" y="2057377"/>
            <a:ext cx="6812804" cy="43831551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4380" y="2057377"/>
            <a:ext cx="20255312" cy="43831551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FDD2B-F74F-4651-A1F0-2C7592515EA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84731-0EF8-4129-9EBA-42FD6B6FC69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91730" y="33010508"/>
            <a:ext cx="25738742" cy="10201943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91730" y="21772326"/>
            <a:ext cx="25738742" cy="11238182"/>
          </a:xfrm>
        </p:spPr>
        <p:txBody>
          <a:bodyPr anchor="b"/>
          <a:lstStyle>
            <a:lvl1pPr marL="0" indent="0">
              <a:buNone/>
              <a:defRPr sz="2400"/>
            </a:lvl1pPr>
            <a:lvl2pPr marL="545943" indent="0">
              <a:buNone/>
              <a:defRPr sz="2100"/>
            </a:lvl2pPr>
            <a:lvl3pPr marL="1091885" indent="0">
              <a:buNone/>
              <a:defRPr sz="1900"/>
            </a:lvl3pPr>
            <a:lvl4pPr marL="1637828" indent="0">
              <a:buNone/>
              <a:defRPr sz="1700"/>
            </a:lvl4pPr>
            <a:lvl5pPr marL="2183770" indent="0">
              <a:buNone/>
              <a:defRPr sz="1700"/>
            </a:lvl5pPr>
            <a:lvl6pPr marL="2729713" indent="0">
              <a:buNone/>
              <a:defRPr sz="1700"/>
            </a:lvl6pPr>
            <a:lvl7pPr marL="3275655" indent="0">
              <a:buNone/>
              <a:defRPr sz="1700"/>
            </a:lvl7pPr>
            <a:lvl8pPr marL="3821598" indent="0">
              <a:buNone/>
              <a:defRPr sz="1700"/>
            </a:lvl8pPr>
            <a:lvl9pPr marL="4367540" indent="0">
              <a:buNone/>
              <a:defRPr sz="17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10208-1218-4CD5-A71D-6D29B4A18D7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4380" y="11985632"/>
            <a:ext cx="13534058" cy="33903295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231537" y="11985632"/>
            <a:ext cx="13534058" cy="33903295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82B9B-567A-427B-B959-5AD3A224A58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4381" y="11498657"/>
            <a:ext cx="13377661" cy="479236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5943" indent="0">
              <a:buNone/>
              <a:defRPr sz="2400" b="1"/>
            </a:lvl2pPr>
            <a:lvl3pPr marL="1091885" indent="0">
              <a:buNone/>
              <a:defRPr sz="2100" b="1"/>
            </a:lvl3pPr>
            <a:lvl4pPr marL="1637828" indent="0">
              <a:buNone/>
              <a:defRPr sz="1900" b="1"/>
            </a:lvl4pPr>
            <a:lvl5pPr marL="2183770" indent="0">
              <a:buNone/>
              <a:defRPr sz="1900" b="1"/>
            </a:lvl5pPr>
            <a:lvl6pPr marL="2729713" indent="0">
              <a:buNone/>
              <a:defRPr sz="1900" b="1"/>
            </a:lvl6pPr>
            <a:lvl7pPr marL="3275655" indent="0">
              <a:buNone/>
              <a:defRPr sz="1900" b="1"/>
            </a:lvl7pPr>
            <a:lvl8pPr marL="3821598" indent="0">
              <a:buNone/>
              <a:defRPr sz="1900" b="1"/>
            </a:lvl8pPr>
            <a:lvl9pPr marL="4367540" indent="0">
              <a:buNone/>
              <a:defRPr sz="19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4381" y="16291023"/>
            <a:ext cx="13377661" cy="29597904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82213" y="11498657"/>
            <a:ext cx="13383382" cy="4792366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5943" indent="0">
              <a:buNone/>
              <a:defRPr sz="2400" b="1"/>
            </a:lvl2pPr>
            <a:lvl3pPr marL="1091885" indent="0">
              <a:buNone/>
              <a:defRPr sz="2100" b="1"/>
            </a:lvl3pPr>
            <a:lvl4pPr marL="1637828" indent="0">
              <a:buNone/>
              <a:defRPr sz="1900" b="1"/>
            </a:lvl4pPr>
            <a:lvl5pPr marL="2183770" indent="0">
              <a:buNone/>
              <a:defRPr sz="1900" b="1"/>
            </a:lvl5pPr>
            <a:lvl6pPr marL="2729713" indent="0">
              <a:buNone/>
              <a:defRPr sz="1900" b="1"/>
            </a:lvl6pPr>
            <a:lvl7pPr marL="3275655" indent="0">
              <a:buNone/>
              <a:defRPr sz="1900" b="1"/>
            </a:lvl7pPr>
            <a:lvl8pPr marL="3821598" indent="0">
              <a:buNone/>
              <a:defRPr sz="1900" b="1"/>
            </a:lvl8pPr>
            <a:lvl9pPr marL="4367540" indent="0">
              <a:buNone/>
              <a:defRPr sz="19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2213" y="16291023"/>
            <a:ext cx="13383382" cy="29597904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BE8B9-25E5-458D-AFEC-5B64505C6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4C5A7-35FB-4A13-98F0-364219A2BCD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92F8A-5EA8-4A3E-B732-ED2C00E5311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4381" y="2046052"/>
            <a:ext cx="9961723" cy="8703268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38487" y="2046051"/>
            <a:ext cx="16927108" cy="43842876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4381" y="10749320"/>
            <a:ext cx="9961723" cy="35139607"/>
          </a:xfrm>
        </p:spPr>
        <p:txBody>
          <a:bodyPr/>
          <a:lstStyle>
            <a:lvl1pPr marL="0" indent="0">
              <a:buNone/>
              <a:defRPr sz="1700"/>
            </a:lvl1pPr>
            <a:lvl2pPr marL="545943" indent="0">
              <a:buNone/>
              <a:defRPr sz="1400"/>
            </a:lvl2pPr>
            <a:lvl3pPr marL="1091885" indent="0">
              <a:buNone/>
              <a:defRPr sz="1200"/>
            </a:lvl3pPr>
            <a:lvl4pPr marL="1637828" indent="0">
              <a:buNone/>
              <a:defRPr sz="1100"/>
            </a:lvl4pPr>
            <a:lvl5pPr marL="2183770" indent="0">
              <a:buNone/>
              <a:defRPr sz="1100"/>
            </a:lvl5pPr>
            <a:lvl6pPr marL="2729713" indent="0">
              <a:buNone/>
              <a:defRPr sz="1100"/>
            </a:lvl6pPr>
            <a:lvl7pPr marL="3275655" indent="0">
              <a:buNone/>
              <a:defRPr sz="1100"/>
            </a:lvl7pPr>
            <a:lvl8pPr marL="3821598" indent="0">
              <a:buNone/>
              <a:defRPr sz="1100"/>
            </a:lvl8pPr>
            <a:lvl9pPr marL="4367540" indent="0">
              <a:buNone/>
              <a:defRPr sz="1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958DA-0B7D-4C8C-B81B-FD3077D3DA2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35455" y="35958785"/>
            <a:ext cx="18166841" cy="424498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35455" y="4590403"/>
            <a:ext cx="18166841" cy="30821006"/>
          </a:xfrm>
        </p:spPr>
        <p:txBody>
          <a:bodyPr/>
          <a:lstStyle>
            <a:lvl1pPr marL="0" indent="0">
              <a:buNone/>
              <a:defRPr sz="3800"/>
            </a:lvl1pPr>
            <a:lvl2pPr marL="545943" indent="0">
              <a:buNone/>
              <a:defRPr sz="3300"/>
            </a:lvl2pPr>
            <a:lvl3pPr marL="1091885" indent="0">
              <a:buNone/>
              <a:defRPr sz="2900"/>
            </a:lvl3pPr>
            <a:lvl4pPr marL="1637828" indent="0">
              <a:buNone/>
              <a:defRPr sz="2400"/>
            </a:lvl4pPr>
            <a:lvl5pPr marL="2183770" indent="0">
              <a:buNone/>
              <a:defRPr sz="2400"/>
            </a:lvl5pPr>
            <a:lvl6pPr marL="2729713" indent="0">
              <a:buNone/>
              <a:defRPr sz="2400"/>
            </a:lvl6pPr>
            <a:lvl7pPr marL="3275655" indent="0">
              <a:buNone/>
              <a:defRPr sz="2400"/>
            </a:lvl7pPr>
            <a:lvl8pPr marL="3821598" indent="0">
              <a:buNone/>
              <a:defRPr sz="2400"/>
            </a:lvl8pPr>
            <a:lvl9pPr marL="4367540" indent="0">
              <a:buNone/>
              <a:defRPr sz="24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35455" y="40203774"/>
            <a:ext cx="18166841" cy="6028679"/>
          </a:xfrm>
        </p:spPr>
        <p:txBody>
          <a:bodyPr/>
          <a:lstStyle>
            <a:lvl1pPr marL="0" indent="0">
              <a:buNone/>
              <a:defRPr sz="1700"/>
            </a:lvl1pPr>
            <a:lvl2pPr marL="545943" indent="0">
              <a:buNone/>
              <a:defRPr sz="1400"/>
            </a:lvl2pPr>
            <a:lvl3pPr marL="1091885" indent="0">
              <a:buNone/>
              <a:defRPr sz="1200"/>
            </a:lvl3pPr>
            <a:lvl4pPr marL="1637828" indent="0">
              <a:buNone/>
              <a:defRPr sz="1100"/>
            </a:lvl4pPr>
            <a:lvl5pPr marL="2183770" indent="0">
              <a:buNone/>
              <a:defRPr sz="1100"/>
            </a:lvl5pPr>
            <a:lvl6pPr marL="2729713" indent="0">
              <a:buNone/>
              <a:defRPr sz="1100"/>
            </a:lvl6pPr>
            <a:lvl7pPr marL="3275655" indent="0">
              <a:buNone/>
              <a:defRPr sz="1100"/>
            </a:lvl7pPr>
            <a:lvl8pPr marL="3821598" indent="0">
              <a:buNone/>
              <a:defRPr sz="1100"/>
            </a:lvl8pPr>
            <a:lvl9pPr marL="4367540" indent="0">
              <a:buNone/>
              <a:defRPr sz="1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9363-8D7A-40AD-BE8C-ED3E21665D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14475" y="1716088"/>
            <a:ext cx="27251025" cy="713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6781" tIns="233390" rIns="466781" bIns="2333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14475" y="9986963"/>
            <a:ext cx="27251025" cy="282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6781" tIns="233390" rIns="466781" bIns="2333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14475" y="38982650"/>
            <a:ext cx="706437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66781" tIns="233390" rIns="466781" bIns="233390" numCol="1" anchor="t" anchorCtr="0" compatLnSpc="1">
            <a:prstTxWarp prst="textNoShape">
              <a:avLst/>
            </a:prstTxWarp>
          </a:bodyPr>
          <a:lstStyle>
            <a:lvl1pPr>
              <a:defRPr sz="7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345738" y="38982650"/>
            <a:ext cx="95885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66781" tIns="233390" rIns="466781" bIns="233390" numCol="1" anchor="t" anchorCtr="0" compatLnSpc="1">
            <a:prstTxWarp prst="textNoShape">
              <a:avLst/>
            </a:prstTxWarp>
          </a:bodyPr>
          <a:lstStyle>
            <a:lvl1pPr algn="ctr">
              <a:defRPr sz="7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1701125" y="38982650"/>
            <a:ext cx="7064375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66781" tIns="233390" rIns="466781" bIns="233390" numCol="1" anchor="t" anchorCtr="0" compatLnSpc="1">
            <a:prstTxWarp prst="textNoShape">
              <a:avLst/>
            </a:prstTxWarp>
          </a:bodyPr>
          <a:lstStyle>
            <a:lvl1pPr algn="r">
              <a:defRPr sz="7200"/>
            </a:lvl1pPr>
          </a:lstStyle>
          <a:p>
            <a:pPr>
              <a:defRPr/>
            </a:pPr>
            <a:fld id="{D11BA5B2-889A-4276-A3DC-BACFD15BB6E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665663" rtl="0" eaLnBrk="0" fontAlgn="base" hangingPunct="0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665663" rtl="0" eaLnBrk="0" fontAlgn="base" hangingPunct="0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2pPr>
      <a:lvl3pPr algn="ctr" defTabSz="4665663" rtl="0" eaLnBrk="0" fontAlgn="base" hangingPunct="0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3pPr>
      <a:lvl4pPr algn="ctr" defTabSz="4665663" rtl="0" eaLnBrk="0" fontAlgn="base" hangingPunct="0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4pPr>
      <a:lvl5pPr algn="ctr" defTabSz="4665663" rtl="0" eaLnBrk="0" fontAlgn="base" hangingPunct="0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5pPr>
      <a:lvl6pPr marL="545943" algn="ctr" defTabSz="4667050" rtl="0" fontAlgn="base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6pPr>
      <a:lvl7pPr marL="1091885" algn="ctr" defTabSz="4667050" rtl="0" fontAlgn="base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7pPr>
      <a:lvl8pPr marL="1637828" algn="ctr" defTabSz="4667050" rtl="0" fontAlgn="base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8pPr>
      <a:lvl9pPr marL="2183770" algn="ctr" defTabSz="4667050" rtl="0" fontAlgn="base">
        <a:spcBef>
          <a:spcPct val="0"/>
        </a:spcBef>
        <a:spcAft>
          <a:spcPct val="0"/>
        </a:spcAft>
        <a:defRPr sz="22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1749425" indent="-1749425" algn="l" defTabSz="4665663" rtl="0" eaLnBrk="0" fontAlgn="base" hangingPunct="0">
        <a:spcBef>
          <a:spcPct val="20000"/>
        </a:spcBef>
        <a:spcAft>
          <a:spcPct val="0"/>
        </a:spcAft>
        <a:buChar char="•"/>
        <a:defRPr sz="16400">
          <a:solidFill>
            <a:schemeClr val="tx1"/>
          </a:solidFill>
          <a:latin typeface="+mn-lt"/>
          <a:ea typeface="+mn-ea"/>
          <a:cs typeface="+mn-cs"/>
        </a:defRPr>
      </a:lvl1pPr>
      <a:lvl2pPr marL="3792538" indent="-1458913" algn="l" defTabSz="4665663" rtl="0" eaLnBrk="0" fontAlgn="base" hangingPunct="0">
        <a:spcBef>
          <a:spcPct val="20000"/>
        </a:spcBef>
        <a:spcAft>
          <a:spcPct val="0"/>
        </a:spcAft>
        <a:buChar char="–"/>
        <a:defRPr sz="14300">
          <a:solidFill>
            <a:schemeClr val="tx1"/>
          </a:solidFill>
          <a:latin typeface="+mn-lt"/>
          <a:cs typeface="+mn-cs"/>
        </a:defRPr>
      </a:lvl2pPr>
      <a:lvl3pPr marL="5834063" indent="-1166813" algn="l" defTabSz="4665663" rtl="0" eaLnBrk="0" fontAlgn="base" hangingPunct="0">
        <a:spcBef>
          <a:spcPct val="20000"/>
        </a:spcBef>
        <a:spcAft>
          <a:spcPct val="0"/>
        </a:spcAft>
        <a:buChar char="•"/>
        <a:defRPr sz="12300">
          <a:solidFill>
            <a:schemeClr val="tx1"/>
          </a:solidFill>
          <a:latin typeface="+mn-lt"/>
          <a:cs typeface="+mn-cs"/>
        </a:defRPr>
      </a:lvl3pPr>
      <a:lvl4pPr marL="8167688" indent="-1165225" algn="l" defTabSz="4665663" rtl="0" eaLnBrk="0" fontAlgn="base" hangingPunct="0">
        <a:spcBef>
          <a:spcPct val="20000"/>
        </a:spcBef>
        <a:spcAft>
          <a:spcPct val="0"/>
        </a:spcAft>
        <a:buChar char="–"/>
        <a:defRPr sz="10300">
          <a:solidFill>
            <a:schemeClr val="tx1"/>
          </a:solidFill>
          <a:latin typeface="+mn-lt"/>
          <a:cs typeface="+mn-cs"/>
        </a:defRPr>
      </a:lvl4pPr>
      <a:lvl5pPr marL="10501313" indent="-1165225" algn="l" defTabSz="4665663" rtl="0" eaLnBrk="0" fontAlgn="base" hangingPunct="0">
        <a:spcBef>
          <a:spcPct val="20000"/>
        </a:spcBef>
        <a:spcAft>
          <a:spcPct val="0"/>
        </a:spcAft>
        <a:buChar char="»"/>
        <a:defRPr sz="10300">
          <a:solidFill>
            <a:schemeClr val="tx1"/>
          </a:solidFill>
          <a:latin typeface="+mn-lt"/>
          <a:cs typeface="+mn-cs"/>
        </a:defRPr>
      </a:lvl5pPr>
      <a:lvl6pPr marL="11047753" indent="-1165815" algn="l" defTabSz="4667050" rtl="0" fontAlgn="base">
        <a:spcBef>
          <a:spcPct val="20000"/>
        </a:spcBef>
        <a:spcAft>
          <a:spcPct val="0"/>
        </a:spcAft>
        <a:buChar char="»"/>
        <a:defRPr sz="10300">
          <a:solidFill>
            <a:schemeClr val="tx1"/>
          </a:solidFill>
          <a:latin typeface="+mn-lt"/>
          <a:cs typeface="+mn-cs"/>
        </a:defRPr>
      </a:lvl6pPr>
      <a:lvl7pPr marL="11593696" indent="-1165815" algn="l" defTabSz="4667050" rtl="0" fontAlgn="base">
        <a:spcBef>
          <a:spcPct val="20000"/>
        </a:spcBef>
        <a:spcAft>
          <a:spcPct val="0"/>
        </a:spcAft>
        <a:buChar char="»"/>
        <a:defRPr sz="10300">
          <a:solidFill>
            <a:schemeClr val="tx1"/>
          </a:solidFill>
          <a:latin typeface="+mn-lt"/>
          <a:cs typeface="+mn-cs"/>
        </a:defRPr>
      </a:lvl7pPr>
      <a:lvl8pPr marL="12139639" indent="-1165815" algn="l" defTabSz="4667050" rtl="0" fontAlgn="base">
        <a:spcBef>
          <a:spcPct val="20000"/>
        </a:spcBef>
        <a:spcAft>
          <a:spcPct val="0"/>
        </a:spcAft>
        <a:buChar char="»"/>
        <a:defRPr sz="10300">
          <a:solidFill>
            <a:schemeClr val="tx1"/>
          </a:solidFill>
          <a:latin typeface="+mn-lt"/>
          <a:cs typeface="+mn-cs"/>
        </a:defRPr>
      </a:lvl8pPr>
      <a:lvl9pPr marL="12685581" indent="-1165815" algn="l" defTabSz="4667050" rtl="0" fontAlgn="base">
        <a:spcBef>
          <a:spcPct val="20000"/>
        </a:spcBef>
        <a:spcAft>
          <a:spcPct val="0"/>
        </a:spcAft>
        <a:buChar char="»"/>
        <a:defRPr sz="103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5943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91885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7828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83770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9713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655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21598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67540" algn="l" defTabSz="109188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9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3.png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4710039" y="687242"/>
            <a:ext cx="21259800" cy="3803650"/>
          </a:xfrm>
          <a:prstGeom prst="rect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pPr algn="ctr"/>
            <a:r>
              <a:rPr lang="fr-FR" sz="8000" dirty="0"/>
              <a:t>Elaboration d’un programme pour simuler numériquement l’énergie stockée   dans un bimatériau nanométrique </a:t>
            </a:r>
            <a:r>
              <a:rPr lang="fr-FR" sz="7900" dirty="0"/>
              <a:t>Cu/(001) Fe</a:t>
            </a:r>
            <a:endParaRPr lang="en-GB" sz="7900" dirty="0"/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777875" y="4195763"/>
            <a:ext cx="2880995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pPr algn="ctr">
              <a:tabLst>
                <a:tab pos="196850" algn="l"/>
              </a:tabLst>
            </a:pPr>
            <a:r>
              <a:rPr lang="fr-FR" dirty="0"/>
              <a:t> </a:t>
            </a:r>
            <a:r>
              <a:rPr lang="fr-FR" altLang="zh-CN" sz="3300" dirty="0" err="1" smtClean="0">
                <a:ea typeface="SimSun" pitchFamily="2" charset="-122"/>
              </a:rPr>
              <a:t>Lahreche</a:t>
            </a:r>
            <a:r>
              <a:rPr lang="fr-FR" altLang="zh-CN" sz="3300" dirty="0" smtClean="0">
                <a:ea typeface="SimSun" pitchFamily="2" charset="-122"/>
              </a:rPr>
              <a:t> </a:t>
            </a:r>
            <a:r>
              <a:rPr lang="fr-FR" altLang="zh-CN" sz="3300" dirty="0" smtClean="0">
                <a:ea typeface="SimSun" pitchFamily="2" charset="-122"/>
              </a:rPr>
              <a:t>M</a:t>
            </a:r>
            <a:r>
              <a:rPr lang="fr-FR" altLang="zh-CN" sz="3300" dirty="0" smtClean="0">
                <a:ea typeface="SimSun" pitchFamily="2" charset="-122"/>
              </a:rPr>
              <a:t>ohamed </a:t>
            </a:r>
            <a:r>
              <a:rPr lang="fr-FR" altLang="zh-CN" sz="3300" smtClean="0">
                <a:ea typeface="SimSun" pitchFamily="2" charset="-122"/>
              </a:rPr>
              <a:t>R</a:t>
            </a:r>
            <a:r>
              <a:rPr lang="fr-FR" altLang="zh-CN" sz="3300" smtClean="0">
                <a:ea typeface="SimSun" pitchFamily="2" charset="-122"/>
              </a:rPr>
              <a:t>adouane, </a:t>
            </a:r>
            <a:r>
              <a:rPr lang="fr-FR" altLang="zh-CN" sz="3300" dirty="0" err="1" smtClean="0">
                <a:ea typeface="SimSun" pitchFamily="2" charset="-122"/>
              </a:rPr>
              <a:t>Benatia</a:t>
            </a:r>
            <a:r>
              <a:rPr lang="fr-FR" altLang="zh-CN" sz="3300" dirty="0" smtClean="0">
                <a:ea typeface="SimSun" pitchFamily="2" charset="-122"/>
              </a:rPr>
              <a:t> </a:t>
            </a:r>
            <a:r>
              <a:rPr lang="fr-FR" altLang="zh-CN" sz="3300" dirty="0" err="1" smtClean="0">
                <a:ea typeface="SimSun" pitchFamily="2" charset="-122"/>
              </a:rPr>
              <a:t>Abd</a:t>
            </a:r>
            <a:r>
              <a:rPr lang="fr-FR" altLang="zh-CN" sz="3300" dirty="0" smtClean="0">
                <a:ea typeface="SimSun" pitchFamily="2" charset="-122"/>
              </a:rPr>
              <a:t> </a:t>
            </a:r>
            <a:r>
              <a:rPr lang="fr-FR" altLang="zh-CN" sz="3300" dirty="0" err="1" smtClean="0">
                <a:ea typeface="SimSun" pitchFamily="2" charset="-122"/>
              </a:rPr>
              <a:t>elouahab</a:t>
            </a:r>
            <a:r>
              <a:rPr lang="fr-FR" altLang="zh-CN" sz="3300" dirty="0" smtClean="0">
                <a:ea typeface="SimSun" pitchFamily="2" charset="-122"/>
              </a:rPr>
              <a:t> </a:t>
            </a:r>
            <a:r>
              <a:rPr lang="fr-FR" altLang="zh-CN" sz="3300" dirty="0">
                <a:ea typeface="SimSun" pitchFamily="2" charset="-122"/>
              </a:rPr>
              <a:t>et </a:t>
            </a:r>
            <a:r>
              <a:rPr lang="fr-FR" altLang="zh-CN" sz="3300" dirty="0" err="1">
                <a:ea typeface="SimSun" pitchFamily="2" charset="-122"/>
              </a:rPr>
              <a:t>Rafik</a:t>
            </a:r>
            <a:r>
              <a:rPr lang="fr-FR" altLang="zh-CN" sz="3300" dirty="0">
                <a:ea typeface="SimSun" pitchFamily="2" charset="-122"/>
              </a:rPr>
              <a:t> </a:t>
            </a:r>
            <a:r>
              <a:rPr lang="fr-FR" altLang="zh-CN" sz="3300" dirty="0" err="1">
                <a:ea typeface="SimSun" pitchFamily="2" charset="-122"/>
              </a:rPr>
              <a:t>Makhloufi</a:t>
            </a:r>
            <a:r>
              <a:rPr lang="fr-FR" altLang="zh-CN" sz="3300" dirty="0">
                <a:ea typeface="SimSun" pitchFamily="2" charset="-122"/>
              </a:rPr>
              <a:t> (1)</a:t>
            </a:r>
          </a:p>
          <a:p>
            <a:pPr algn="ctr">
              <a:tabLst>
                <a:tab pos="196850" algn="l"/>
              </a:tabLst>
            </a:pPr>
            <a:r>
              <a:rPr lang="fr-FR" sz="3300" dirty="0"/>
              <a:t>Département de Génie Mécanique, Faculté </a:t>
            </a:r>
            <a:r>
              <a:rPr lang="fr-FR" sz="3300" dirty="0" smtClean="0"/>
              <a:t>des Sciences Appliquées, </a:t>
            </a:r>
            <a:r>
              <a:rPr lang="fr-FR" sz="3300" dirty="0"/>
              <a:t>Université </a:t>
            </a:r>
            <a:r>
              <a:rPr lang="fr-FR" sz="3300" dirty="0" err="1"/>
              <a:t>Kasdi</a:t>
            </a:r>
            <a:r>
              <a:rPr lang="fr-FR" sz="3300" dirty="0"/>
              <a:t> </a:t>
            </a:r>
            <a:r>
              <a:rPr lang="fr-FR" sz="3300" dirty="0" err="1"/>
              <a:t>Merbah</a:t>
            </a:r>
            <a:r>
              <a:rPr lang="fr-FR" sz="3300" dirty="0"/>
              <a:t> Route de Ghardaïa, 30 000 Ouargla, </a:t>
            </a:r>
            <a:r>
              <a:rPr lang="fr-FR" sz="3300" dirty="0" err="1"/>
              <a:t>Algeria</a:t>
            </a:r>
            <a:endParaRPr lang="fr-FR" sz="3300" dirty="0"/>
          </a:p>
          <a:p>
            <a:pPr algn="ctr">
              <a:tabLst>
                <a:tab pos="196850" algn="l"/>
              </a:tabLst>
            </a:pPr>
            <a:r>
              <a:rPr lang="fr-FR" sz="3300" dirty="0"/>
              <a:t>(1) : rafik.makhloufi07</a:t>
            </a:r>
            <a:r>
              <a:rPr lang="en-US" sz="3300" dirty="0"/>
              <a:t>@</a:t>
            </a:r>
            <a:r>
              <a:rPr lang="en-US" sz="3300" dirty="0" err="1"/>
              <a:t>gmail.com</a:t>
            </a:r>
            <a:endParaRPr lang="en-GB" sz="3300" dirty="0"/>
          </a:p>
          <a:p>
            <a:pPr algn="ctr">
              <a:tabLst>
                <a:tab pos="196850" algn="l"/>
              </a:tabLst>
            </a:pPr>
            <a:r>
              <a:rPr lang="en-GB" sz="3300" dirty="0"/>
              <a:t> </a:t>
            </a:r>
            <a:endParaRPr lang="fr-FR" sz="3300" dirty="0"/>
          </a:p>
          <a:p>
            <a:pPr algn="ctr">
              <a:tabLst>
                <a:tab pos="196850" algn="l"/>
              </a:tabLst>
            </a:pPr>
            <a:endParaRPr lang="en-GB" sz="3300" dirty="0"/>
          </a:p>
        </p:txBody>
      </p:sp>
      <p:sp>
        <p:nvSpPr>
          <p:cNvPr id="1037" name="Line 14"/>
          <p:cNvSpPr>
            <a:spLocks noChangeShapeType="1"/>
          </p:cNvSpPr>
          <p:nvPr/>
        </p:nvSpPr>
        <p:spPr bwMode="auto">
          <a:xfrm>
            <a:off x="14795500" y="7192963"/>
            <a:ext cx="0" cy="33218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109189" tIns="54594" rIns="109189" bIns="54594"/>
          <a:lstStyle/>
          <a:p>
            <a:endParaRPr lang="fr-FR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3548063" y="9580563"/>
            <a:ext cx="7351712" cy="6191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lIns="109189" tIns="12896" rIns="109189" bIns="98871" anchor="ctr">
            <a:spAutoFit/>
          </a:bodyPr>
          <a:lstStyle/>
          <a:p>
            <a:pPr marL="409457" indent="-409457" algn="ctr">
              <a:buFontTx/>
              <a:buAutoNum type="arabicPeriod"/>
              <a:defRPr/>
            </a:pPr>
            <a:r>
              <a:rPr lang="en-US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Introduction</a:t>
            </a:r>
            <a:endParaRPr lang="en-US" sz="33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39" name="Rectangle 55"/>
          <p:cNvSpPr>
            <a:spLocks noChangeArrowheads="1"/>
          </p:cNvSpPr>
          <p:nvPr/>
        </p:nvSpPr>
        <p:spPr bwMode="auto">
          <a:xfrm>
            <a:off x="347663" y="6931024"/>
            <a:ext cx="14101762" cy="6665741"/>
          </a:xfrm>
          <a:prstGeom prst="rect">
            <a:avLst/>
          </a:prstGeom>
          <a:solidFill>
            <a:srgbClr val="CCFFFF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150457" tIns="55884" rIns="150457" bIns="98871" anchor="ctr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43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en-US" sz="4400" b="1" dirty="0" err="1" smtClean="0">
                <a:solidFill>
                  <a:srgbClr val="FF0000"/>
                </a:solidFill>
              </a:rPr>
              <a:t>Resumé</a:t>
            </a:r>
            <a:endParaRPr lang="en-US" sz="44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80000"/>
              </a:lnSpc>
            </a:pPr>
            <a:endParaRPr lang="fr-FR" sz="43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2900" b="1" dirty="0"/>
              <a:t>Les différents matériaux exigés par l’industrie sont le fruit d’association de plusieurs matériaux pour surmonter les problèmes difficiles à résoudre avec un seul ou deux matériaux et dont le but d’acquérir un surplus de propriétés. </a:t>
            </a:r>
          </a:p>
          <a:p>
            <a:pPr algn="just"/>
            <a:r>
              <a:rPr lang="fr-FR" sz="2900" b="1" dirty="0"/>
              <a:t>Le but du travail est la simulation avec un logiciel, appelé « code MATHEMATICA », permettant la modélisation de l’énergie stockée dans </a:t>
            </a:r>
            <a:r>
              <a:rPr lang="fr-FR" sz="2900" b="1"/>
              <a:t>un </a:t>
            </a:r>
            <a:r>
              <a:rPr lang="fr-FR" sz="2900" b="1" smtClean="0"/>
              <a:t>bimatériau  </a:t>
            </a:r>
            <a:r>
              <a:rPr lang="fr-FR" sz="2900" b="1" dirty="0" smtClean="0"/>
              <a:t>nanométrique </a:t>
            </a:r>
            <a:r>
              <a:rPr lang="fr-FR" sz="2900" b="1" dirty="0"/>
              <a:t>Cu/(001)Fe  pour répondre à des besoins industriels.</a:t>
            </a:r>
          </a:p>
          <a:p>
            <a:pPr algn="just"/>
            <a:r>
              <a:rPr lang="fr-FR" sz="2900" b="1" dirty="0"/>
              <a:t>La simulation numérique est une « représentation » du réel, fondée sur des modèles mathématiques. Les codes issus de ces travaux sont validés par confrontation à des résultats expérimentaux</a:t>
            </a:r>
            <a:r>
              <a:rPr lang="fr-FR" sz="2900" b="1" dirty="0" smtClean="0"/>
              <a:t>.</a:t>
            </a:r>
          </a:p>
          <a:p>
            <a:pPr algn="just"/>
            <a:endParaRPr lang="fr-FR" sz="2900" b="1" dirty="0"/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>
            <a:off x="15313025" y="34799588"/>
            <a:ext cx="14533563" cy="4962718"/>
          </a:xfrm>
          <a:prstGeom prst="rect">
            <a:avLst/>
          </a:prstGeom>
          <a:solidFill>
            <a:srgbClr val="CCFFFF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159054" tIns="163353" rIns="150457" bIns="103170" anchor="ctr">
            <a:spAutoFit/>
          </a:bodyPr>
          <a:lstStyle/>
          <a:p>
            <a:pPr indent="216102">
              <a:defRPr/>
            </a:pPr>
            <a:r>
              <a:rPr lang="en-GB" sz="4400" b="1" u="sng" dirty="0" smtClean="0">
                <a:solidFill>
                  <a:srgbClr val="FF0000"/>
                </a:solidFill>
              </a:rPr>
              <a:t>Conclusion .</a:t>
            </a:r>
            <a:endParaRPr lang="en-GB" sz="4400" b="1" u="sng" dirty="0">
              <a:solidFill>
                <a:srgbClr val="FF0000"/>
              </a:solidFill>
            </a:endParaRPr>
          </a:p>
          <a:p>
            <a:pPr indent="216102" algn="just">
              <a:lnSpc>
                <a:spcPct val="150000"/>
              </a:lnSpc>
              <a:defRPr/>
            </a:pPr>
            <a:r>
              <a:rPr lang="fr-FR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Ce </a:t>
            </a:r>
            <a:r>
              <a:rPr lang="fr-FR" sz="29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travail </a:t>
            </a:r>
            <a:r>
              <a:rPr lang="fr-FR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nous a permis d’atteindre l’objectif principal qui est l’élaboration d’un programme numérique en code </a:t>
            </a:r>
            <a:r>
              <a:rPr lang="fr-FR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Mathématica</a:t>
            </a:r>
            <a:r>
              <a:rPr lang="fr-FR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pour simuler </a:t>
            </a:r>
            <a:r>
              <a:rPr lang="fr-FR" sz="29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l’énergie emmagasinée dans un bimatériau dans </a:t>
            </a:r>
            <a:r>
              <a:rPr lang="fr-FR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le cas  de l’élasticité anisotrope. 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La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validité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du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programme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original a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été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testée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de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manières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diverses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à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chaque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étape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de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calcul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, après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avoir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établi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les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hypothèses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du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modèle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choisi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et les conditions aux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limites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relatives au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problème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posé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. Le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cas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traité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dans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travail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est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celui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du </a:t>
            </a:r>
            <a:r>
              <a:rPr lang="en-US" sz="29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bilame</a:t>
            </a:r>
            <a:r>
              <a:rPr lang="en-US" sz="29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mince  Cu/(001)Fe. </a:t>
            </a:r>
            <a:endParaRPr lang="en-GB" dirty="0"/>
          </a:p>
        </p:txBody>
      </p:sp>
      <p:sp>
        <p:nvSpPr>
          <p:cNvPr id="1041" name="Line 59"/>
          <p:cNvSpPr>
            <a:spLocks noChangeShapeType="1"/>
          </p:cNvSpPr>
          <p:nvPr/>
        </p:nvSpPr>
        <p:spPr bwMode="auto">
          <a:xfrm>
            <a:off x="0" y="40384413"/>
            <a:ext cx="30279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109189" tIns="54594" rIns="109189" bIns="54594"/>
          <a:lstStyle/>
          <a:p>
            <a:endParaRPr lang="fr-FR"/>
          </a:p>
        </p:txBody>
      </p:sp>
      <p:sp>
        <p:nvSpPr>
          <p:cNvPr id="1042" name="Line 89"/>
          <p:cNvSpPr>
            <a:spLocks noChangeShapeType="1"/>
          </p:cNvSpPr>
          <p:nvPr/>
        </p:nvSpPr>
        <p:spPr bwMode="auto">
          <a:xfrm>
            <a:off x="0" y="4776788"/>
            <a:ext cx="302799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109189" tIns="54594" rIns="109189" bIns="54594"/>
          <a:lstStyle/>
          <a:p>
            <a:endParaRPr lang="fr-FR"/>
          </a:p>
        </p:txBody>
      </p:sp>
      <p:sp>
        <p:nvSpPr>
          <p:cNvPr id="1043" name="Rectangle 98"/>
          <p:cNvSpPr>
            <a:spLocks noChangeArrowheads="1"/>
          </p:cNvSpPr>
          <p:nvPr/>
        </p:nvSpPr>
        <p:spPr bwMode="auto">
          <a:xfrm>
            <a:off x="-34925" y="19029363"/>
            <a:ext cx="22066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en-US"/>
          </a:p>
        </p:txBody>
      </p:sp>
      <p:sp>
        <p:nvSpPr>
          <p:cNvPr id="1044" name="Rectangle 101"/>
          <p:cNvSpPr>
            <a:spLocks noChangeArrowheads="1"/>
          </p:cNvSpPr>
          <p:nvPr/>
        </p:nvSpPr>
        <p:spPr bwMode="auto">
          <a:xfrm>
            <a:off x="-34925" y="18229263"/>
            <a:ext cx="2206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en-US"/>
          </a:p>
        </p:txBody>
      </p:sp>
      <p:sp>
        <p:nvSpPr>
          <p:cNvPr id="1045" name="Rectangle 110"/>
          <p:cNvSpPr>
            <a:spLocks noChangeArrowheads="1"/>
          </p:cNvSpPr>
          <p:nvPr/>
        </p:nvSpPr>
        <p:spPr bwMode="auto">
          <a:xfrm>
            <a:off x="-34925" y="18719800"/>
            <a:ext cx="22066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en-US"/>
          </a:p>
        </p:txBody>
      </p:sp>
      <p:sp>
        <p:nvSpPr>
          <p:cNvPr id="1046" name="Rectangle 122"/>
          <p:cNvSpPr>
            <a:spLocks noChangeArrowheads="1"/>
          </p:cNvSpPr>
          <p:nvPr/>
        </p:nvSpPr>
        <p:spPr bwMode="auto">
          <a:xfrm>
            <a:off x="-34925" y="188785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en-US"/>
          </a:p>
        </p:txBody>
      </p:sp>
      <p:sp>
        <p:nvSpPr>
          <p:cNvPr id="1049" name="Rectangle 114"/>
          <p:cNvSpPr>
            <a:spLocks noChangeArrowheads="1"/>
          </p:cNvSpPr>
          <p:nvPr/>
        </p:nvSpPr>
        <p:spPr bwMode="auto">
          <a:xfrm>
            <a:off x="0" y="12001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graphicFrame>
        <p:nvGraphicFramePr>
          <p:cNvPr id="1026" name="Object 115"/>
          <p:cNvGraphicFramePr>
            <a:graphicFrameLocks noChangeAspect="1"/>
          </p:cNvGraphicFramePr>
          <p:nvPr/>
        </p:nvGraphicFramePr>
        <p:xfrm>
          <a:off x="15082838" y="21296313"/>
          <a:ext cx="114300" cy="215900"/>
        </p:xfrm>
        <a:graphic>
          <a:graphicData uri="http://schemas.openxmlformats.org/presentationml/2006/ole">
            <p:oleObj spid="_x0000_s1026" name="Equation" r:id="rId4" imgW="114120" imgH="215640" progId="Equation.3">
              <p:embed/>
            </p:oleObj>
          </a:graphicData>
        </a:graphic>
      </p:graphicFrame>
      <p:sp>
        <p:nvSpPr>
          <p:cNvPr id="1050" name="Rectangle 117"/>
          <p:cNvSpPr>
            <a:spLocks noChangeArrowheads="1"/>
          </p:cNvSpPr>
          <p:nvPr/>
        </p:nvSpPr>
        <p:spPr bwMode="auto">
          <a:xfrm>
            <a:off x="0" y="21177250"/>
            <a:ext cx="22066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1" name="Rectangle 119"/>
          <p:cNvSpPr>
            <a:spLocks noChangeArrowheads="1"/>
          </p:cNvSpPr>
          <p:nvPr/>
        </p:nvSpPr>
        <p:spPr bwMode="auto">
          <a:xfrm>
            <a:off x="0" y="21194713"/>
            <a:ext cx="2206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2" name="Rectangle 122"/>
          <p:cNvSpPr>
            <a:spLocks noChangeArrowheads="1"/>
          </p:cNvSpPr>
          <p:nvPr/>
        </p:nvSpPr>
        <p:spPr bwMode="auto">
          <a:xfrm>
            <a:off x="0" y="212026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3" name="Rectangle 125"/>
          <p:cNvSpPr>
            <a:spLocks noChangeArrowheads="1"/>
          </p:cNvSpPr>
          <p:nvPr/>
        </p:nvSpPr>
        <p:spPr bwMode="auto">
          <a:xfrm>
            <a:off x="0" y="21213763"/>
            <a:ext cx="2206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4" name="Rectangle 128"/>
          <p:cNvSpPr>
            <a:spLocks noChangeArrowheads="1"/>
          </p:cNvSpPr>
          <p:nvPr/>
        </p:nvSpPr>
        <p:spPr bwMode="auto">
          <a:xfrm>
            <a:off x="0" y="21288375"/>
            <a:ext cx="22066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5" name="Rectangle 132"/>
          <p:cNvSpPr>
            <a:spLocks noChangeArrowheads="1"/>
          </p:cNvSpPr>
          <p:nvPr/>
        </p:nvSpPr>
        <p:spPr bwMode="auto">
          <a:xfrm>
            <a:off x="0" y="21245513"/>
            <a:ext cx="2206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6" name="Rectangle 139"/>
          <p:cNvSpPr>
            <a:spLocks noChangeArrowheads="1"/>
          </p:cNvSpPr>
          <p:nvPr/>
        </p:nvSpPr>
        <p:spPr bwMode="auto">
          <a:xfrm>
            <a:off x="0" y="211645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7" name="Text Box 140"/>
          <p:cNvSpPr txBox="1">
            <a:spLocks noChangeArrowheads="1"/>
          </p:cNvSpPr>
          <p:nvPr/>
        </p:nvSpPr>
        <p:spPr bwMode="auto">
          <a:xfrm>
            <a:off x="4924425" y="41335325"/>
            <a:ext cx="19637375" cy="925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109189" tIns="54594" rIns="109189" bIns="54594"/>
          <a:lstStyle/>
          <a:p>
            <a:pPr algn="ctr" defTabSz="4665663"/>
            <a:r>
              <a:rPr lang="fr-FR" sz="4000" dirty="0"/>
              <a:t>Les Premières </a:t>
            </a:r>
            <a:r>
              <a:rPr lang="fr-FR" sz="4000" dirty="0" err="1"/>
              <a:t>Mastériales</a:t>
            </a:r>
            <a:r>
              <a:rPr lang="fr-FR" sz="4000" dirty="0"/>
              <a:t> 2015 - Ouargla</a:t>
            </a:r>
            <a:endParaRPr lang="en-US" sz="3800" b="1" dirty="0"/>
          </a:p>
        </p:txBody>
      </p:sp>
      <p:sp>
        <p:nvSpPr>
          <p:cNvPr id="1058" name="Rectangle 143"/>
          <p:cNvSpPr>
            <a:spLocks noChangeArrowheads="1"/>
          </p:cNvSpPr>
          <p:nvPr/>
        </p:nvSpPr>
        <p:spPr bwMode="auto">
          <a:xfrm>
            <a:off x="0" y="211645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59" name="Rectangle 146"/>
          <p:cNvSpPr>
            <a:spLocks noChangeArrowheads="1"/>
          </p:cNvSpPr>
          <p:nvPr/>
        </p:nvSpPr>
        <p:spPr bwMode="auto">
          <a:xfrm>
            <a:off x="0" y="211645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sp>
        <p:nvSpPr>
          <p:cNvPr id="1060" name="Rectangle 151"/>
          <p:cNvSpPr>
            <a:spLocks noChangeArrowheads="1"/>
          </p:cNvSpPr>
          <p:nvPr/>
        </p:nvSpPr>
        <p:spPr bwMode="auto">
          <a:xfrm>
            <a:off x="20212050" y="20118388"/>
            <a:ext cx="4930775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pPr eaLnBrk="0" hangingPunct="0"/>
            <a:r>
              <a:rPr lang="fr-FR" sz="2900" dirty="0"/>
              <a:t>Paramètres des </a:t>
            </a:r>
            <a:r>
              <a:rPr lang="fr-FR" sz="2900" dirty="0" err="1"/>
              <a:t>materiaux</a:t>
            </a:r>
            <a:r>
              <a:rPr lang="en-US" sz="2600" dirty="0"/>
              <a:t> .</a:t>
            </a:r>
            <a:r>
              <a:rPr lang="fr-FR" sz="2600" dirty="0"/>
              <a:t> </a:t>
            </a:r>
            <a:r>
              <a:rPr lang="en-US" sz="2600" dirty="0"/>
              <a:t> </a:t>
            </a:r>
          </a:p>
        </p:txBody>
      </p:sp>
      <p:grpSp>
        <p:nvGrpSpPr>
          <p:cNvPr id="1061" name="Group 211"/>
          <p:cNvGrpSpPr>
            <a:grpSpLocks noChangeAspect="1"/>
          </p:cNvGrpSpPr>
          <p:nvPr/>
        </p:nvGrpSpPr>
        <p:grpSpPr bwMode="auto">
          <a:xfrm>
            <a:off x="4852915" y="13974710"/>
            <a:ext cx="6159476" cy="4416553"/>
            <a:chOff x="1598" y="7095"/>
            <a:chExt cx="8280" cy="5940"/>
          </a:xfrm>
        </p:grpSpPr>
        <p:sp>
          <p:nvSpPr>
            <p:cNvPr id="1133" name="AutoShape 212"/>
            <p:cNvSpPr>
              <a:spLocks noChangeAspect="1" noChangeArrowheads="1"/>
            </p:cNvSpPr>
            <p:nvPr/>
          </p:nvSpPr>
          <p:spPr bwMode="auto">
            <a:xfrm>
              <a:off x="1598" y="7095"/>
              <a:ext cx="8280" cy="5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4" name="Line 213"/>
            <p:cNvSpPr>
              <a:spLocks noChangeShapeType="1"/>
            </p:cNvSpPr>
            <p:nvPr/>
          </p:nvSpPr>
          <p:spPr bwMode="auto">
            <a:xfrm flipH="1">
              <a:off x="3038" y="10238"/>
              <a:ext cx="2520" cy="27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35" name="Text Box 214"/>
            <p:cNvSpPr txBox="1">
              <a:spLocks noChangeArrowheads="1"/>
            </p:cNvSpPr>
            <p:nvPr/>
          </p:nvSpPr>
          <p:spPr bwMode="auto">
            <a:xfrm>
              <a:off x="9158" y="9615"/>
              <a:ext cx="72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52877" tIns="26437" rIns="52877" bIns="26437"/>
            <a:lstStyle/>
            <a:p>
              <a:pPr algn="ctr" defTabSz="4051300" rtl="1"/>
              <a:r>
                <a:rPr lang="en-US" sz="700" b="1">
                  <a:latin typeface="Times New Roman" pitchFamily="18" charset="0"/>
                </a:rPr>
                <a:t>X</a:t>
              </a:r>
              <a:r>
                <a:rPr lang="en-US" sz="700" b="1" baseline="-25000">
                  <a:latin typeface="Times New Roman" pitchFamily="18" charset="0"/>
                </a:rPr>
                <a:t>1</a:t>
              </a:r>
              <a:endParaRPr lang="en-US" sz="8000"/>
            </a:p>
          </p:txBody>
        </p:sp>
        <p:grpSp>
          <p:nvGrpSpPr>
            <p:cNvPr id="1136" name="Group 215"/>
            <p:cNvGrpSpPr>
              <a:grpSpLocks/>
            </p:cNvGrpSpPr>
            <p:nvPr/>
          </p:nvGrpSpPr>
          <p:grpSpPr bwMode="auto">
            <a:xfrm>
              <a:off x="1598" y="7095"/>
              <a:ext cx="8100" cy="5760"/>
              <a:chOff x="1598" y="7095"/>
              <a:chExt cx="8100" cy="5760"/>
            </a:xfrm>
          </p:grpSpPr>
          <p:grpSp>
            <p:nvGrpSpPr>
              <p:cNvPr id="1138" name="Group 216"/>
              <p:cNvGrpSpPr>
                <a:grpSpLocks/>
              </p:cNvGrpSpPr>
              <p:nvPr/>
            </p:nvGrpSpPr>
            <p:grpSpPr bwMode="auto">
              <a:xfrm>
                <a:off x="1598" y="7095"/>
                <a:ext cx="3960" cy="4860"/>
                <a:chOff x="1598" y="7095"/>
                <a:chExt cx="3960" cy="4860"/>
              </a:xfrm>
            </p:grpSpPr>
            <p:sp>
              <p:nvSpPr>
                <p:cNvPr id="1206" name="Text Box 217"/>
                <p:cNvSpPr txBox="1">
                  <a:spLocks noChangeArrowheads="1"/>
                </p:cNvSpPr>
                <p:nvPr/>
              </p:nvSpPr>
              <p:spPr bwMode="auto">
                <a:xfrm>
                  <a:off x="1598" y="11415"/>
                  <a:ext cx="72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1000" b="1">
                      <a:latin typeface="Times New Roman" pitchFamily="18" charset="0"/>
                    </a:rPr>
                    <a:t>h-</a:t>
                  </a:r>
                  <a:endParaRPr lang="en-US" sz="8000"/>
                </a:p>
              </p:txBody>
            </p:sp>
            <p:sp>
              <p:nvSpPr>
                <p:cNvPr id="1207" name="Line 218"/>
                <p:cNvSpPr>
                  <a:spLocks noChangeShapeType="1"/>
                </p:cNvSpPr>
                <p:nvPr/>
              </p:nvSpPr>
              <p:spPr bwMode="auto">
                <a:xfrm flipV="1">
                  <a:off x="5558" y="7095"/>
                  <a:ext cx="0" cy="314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1139" name="Group 219"/>
              <p:cNvGrpSpPr>
                <a:grpSpLocks/>
              </p:cNvGrpSpPr>
              <p:nvPr/>
            </p:nvGrpSpPr>
            <p:grpSpPr bwMode="auto">
              <a:xfrm>
                <a:off x="1958" y="7815"/>
                <a:ext cx="7740" cy="5040"/>
                <a:chOff x="1958" y="7815"/>
                <a:chExt cx="7740" cy="5040"/>
              </a:xfrm>
            </p:grpSpPr>
            <p:sp>
              <p:nvSpPr>
                <p:cNvPr id="1140" name="Text Box 220"/>
                <p:cNvSpPr txBox="1">
                  <a:spLocks noChangeArrowheads="1"/>
                </p:cNvSpPr>
                <p:nvPr/>
              </p:nvSpPr>
              <p:spPr bwMode="auto">
                <a:xfrm>
                  <a:off x="7718" y="7995"/>
                  <a:ext cx="1172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1100" b="1">
                      <a:latin typeface="Times New Roman" pitchFamily="18" charset="0"/>
                    </a:rPr>
                    <a:t>C</a:t>
                  </a:r>
                  <a:r>
                    <a:rPr lang="en-US" sz="1100" b="1" baseline="30000">
                      <a:latin typeface="Times New Roman" pitchFamily="18" charset="0"/>
                    </a:rPr>
                    <a:t>+</a:t>
                  </a:r>
                  <a:r>
                    <a:rPr lang="en-US" sz="1100" b="1" baseline="-25000">
                      <a:latin typeface="Times New Roman" pitchFamily="18" charset="0"/>
                    </a:rPr>
                    <a:t>ijkl</a:t>
                  </a:r>
                  <a:endParaRPr lang="en-US" sz="8000"/>
                </a:p>
              </p:txBody>
            </p:sp>
            <p:sp>
              <p:nvSpPr>
                <p:cNvPr id="1141" name="Text Box 221"/>
                <p:cNvSpPr txBox="1">
                  <a:spLocks noChangeArrowheads="1"/>
                </p:cNvSpPr>
                <p:nvPr/>
              </p:nvSpPr>
              <p:spPr bwMode="auto">
                <a:xfrm>
                  <a:off x="7358" y="11415"/>
                  <a:ext cx="1800" cy="9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700" b="1">
                      <a:latin typeface="Times New Roman" pitchFamily="18" charset="0"/>
                    </a:rPr>
                    <a:t>Ligne de dislocation</a:t>
                  </a:r>
                  <a:endParaRPr lang="en-US" sz="8000"/>
                </a:p>
              </p:txBody>
            </p:sp>
            <p:sp>
              <p:nvSpPr>
                <p:cNvPr id="1142" name="Text Box 222"/>
                <p:cNvSpPr txBox="1">
                  <a:spLocks noChangeArrowheads="1"/>
                </p:cNvSpPr>
                <p:nvPr/>
              </p:nvSpPr>
              <p:spPr bwMode="auto">
                <a:xfrm>
                  <a:off x="6278" y="7995"/>
                  <a:ext cx="162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700" b="1">
                      <a:latin typeface="Times New Roman" pitchFamily="18" charset="0"/>
                    </a:rPr>
                    <a:t>Cristal  +</a:t>
                  </a:r>
                  <a:endParaRPr lang="en-US" sz="8000"/>
                </a:p>
              </p:txBody>
            </p:sp>
            <p:sp>
              <p:nvSpPr>
                <p:cNvPr id="1143" name="Text Box 223"/>
                <p:cNvSpPr txBox="1">
                  <a:spLocks noChangeArrowheads="1"/>
                </p:cNvSpPr>
                <p:nvPr/>
              </p:nvSpPr>
              <p:spPr bwMode="auto">
                <a:xfrm>
                  <a:off x="3038" y="11415"/>
                  <a:ext cx="162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700" b="1">
                      <a:latin typeface="Times New Roman" pitchFamily="18" charset="0"/>
                    </a:rPr>
                    <a:t>Cristal  -</a:t>
                  </a:r>
                  <a:endParaRPr lang="en-US" sz="8000"/>
                </a:p>
              </p:txBody>
            </p:sp>
            <p:sp>
              <p:nvSpPr>
                <p:cNvPr id="1144" name="Text Box 224"/>
                <p:cNvSpPr txBox="1">
                  <a:spLocks noChangeArrowheads="1"/>
                </p:cNvSpPr>
                <p:nvPr/>
              </p:nvSpPr>
              <p:spPr bwMode="auto">
                <a:xfrm>
                  <a:off x="1958" y="8715"/>
                  <a:ext cx="126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700" b="1">
                      <a:latin typeface="Times New Roman" pitchFamily="18" charset="0"/>
                    </a:rPr>
                    <a:t>Interface</a:t>
                  </a:r>
                  <a:endParaRPr lang="en-US" sz="8000"/>
                </a:p>
              </p:txBody>
            </p:sp>
            <p:sp>
              <p:nvSpPr>
                <p:cNvPr id="1145" name="Text Box 225"/>
                <p:cNvSpPr txBox="1">
                  <a:spLocks noChangeArrowheads="1"/>
                </p:cNvSpPr>
                <p:nvPr/>
              </p:nvSpPr>
              <p:spPr bwMode="auto">
                <a:xfrm>
                  <a:off x="3118" y="10175"/>
                  <a:ext cx="72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700" b="1">
                      <a:latin typeface="Times New Roman" pitchFamily="18" charset="0"/>
                    </a:rPr>
                    <a:t>1/g</a:t>
                  </a:r>
                  <a:endParaRPr lang="en-US" sz="8000"/>
                </a:p>
              </p:txBody>
            </p:sp>
            <p:grpSp>
              <p:nvGrpSpPr>
                <p:cNvPr id="1146" name="Group 226"/>
                <p:cNvGrpSpPr>
                  <a:grpSpLocks/>
                </p:cNvGrpSpPr>
                <p:nvPr/>
              </p:nvGrpSpPr>
              <p:grpSpPr bwMode="auto">
                <a:xfrm>
                  <a:off x="3938" y="7815"/>
                  <a:ext cx="5400" cy="1620"/>
                  <a:chOff x="2922" y="5912"/>
                  <a:chExt cx="4320" cy="1296"/>
                </a:xfrm>
              </p:grpSpPr>
              <p:sp>
                <p:nvSpPr>
                  <p:cNvPr id="1200" name="Rectangle 227"/>
                  <p:cNvSpPr>
                    <a:spLocks noChangeArrowheads="1"/>
                  </p:cNvSpPr>
                  <p:nvPr/>
                </p:nvSpPr>
                <p:spPr bwMode="auto">
                  <a:xfrm>
                    <a:off x="2922" y="7064"/>
                    <a:ext cx="3312" cy="144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201" name="Line 2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34" y="5912"/>
                    <a:ext cx="1008" cy="115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202" name="Line 2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22" y="5912"/>
                    <a:ext cx="1008" cy="115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203" name="Line 2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234" y="6056"/>
                    <a:ext cx="1008" cy="115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204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930" y="5912"/>
                    <a:ext cx="3312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205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7242" y="5912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147" name="Group 233"/>
                <p:cNvGrpSpPr>
                  <a:grpSpLocks/>
                </p:cNvGrpSpPr>
                <p:nvPr/>
              </p:nvGrpSpPr>
              <p:grpSpPr bwMode="auto">
                <a:xfrm>
                  <a:off x="2678" y="9615"/>
                  <a:ext cx="5400" cy="1440"/>
                  <a:chOff x="3038" y="9255"/>
                  <a:chExt cx="5400" cy="1440"/>
                </a:xfrm>
              </p:grpSpPr>
              <p:sp>
                <p:nvSpPr>
                  <p:cNvPr id="1195" name="Line 234"/>
                  <p:cNvSpPr>
                    <a:spLocks noChangeShapeType="1"/>
                  </p:cNvSpPr>
                  <p:nvPr/>
                </p:nvSpPr>
                <p:spPr bwMode="auto">
                  <a:xfrm>
                    <a:off x="4298" y="9255"/>
                    <a:ext cx="414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grpSp>
                <p:nvGrpSpPr>
                  <p:cNvPr id="1196" name="Group 235"/>
                  <p:cNvGrpSpPr>
                    <a:grpSpLocks/>
                  </p:cNvGrpSpPr>
                  <p:nvPr/>
                </p:nvGrpSpPr>
                <p:grpSpPr bwMode="auto">
                  <a:xfrm>
                    <a:off x="3038" y="9255"/>
                    <a:ext cx="5400" cy="1440"/>
                    <a:chOff x="3038" y="9255"/>
                    <a:chExt cx="5400" cy="1440"/>
                  </a:xfrm>
                </p:grpSpPr>
                <p:sp>
                  <p:nvSpPr>
                    <p:cNvPr id="1197" name="Line 23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178" y="9255"/>
                      <a:ext cx="1260" cy="14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98" name="Line 23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38" y="9255"/>
                      <a:ext cx="1260" cy="14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99" name="Line 23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58" y="10678"/>
                      <a:ext cx="414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</p:grpSp>
            </p:grpSp>
            <p:sp>
              <p:nvSpPr>
                <p:cNvPr id="1148" name="Line 239"/>
                <p:cNvSpPr>
                  <a:spLocks noChangeShapeType="1"/>
                </p:cNvSpPr>
                <p:nvPr/>
              </p:nvSpPr>
              <p:spPr bwMode="auto">
                <a:xfrm flipH="1">
                  <a:off x="3398" y="9615"/>
                  <a:ext cx="1260" cy="1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49" name="Line 240"/>
                <p:cNvSpPr>
                  <a:spLocks noChangeShapeType="1"/>
                </p:cNvSpPr>
                <p:nvPr/>
              </p:nvSpPr>
              <p:spPr bwMode="auto">
                <a:xfrm flipH="1">
                  <a:off x="4118" y="9615"/>
                  <a:ext cx="1260" cy="1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50" name="Line 241"/>
                <p:cNvSpPr>
                  <a:spLocks noChangeShapeType="1"/>
                </p:cNvSpPr>
                <p:nvPr/>
              </p:nvSpPr>
              <p:spPr bwMode="auto">
                <a:xfrm flipH="1">
                  <a:off x="4838" y="9615"/>
                  <a:ext cx="1260" cy="1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51" name="Line 242"/>
                <p:cNvSpPr>
                  <a:spLocks noChangeShapeType="1"/>
                </p:cNvSpPr>
                <p:nvPr/>
              </p:nvSpPr>
              <p:spPr bwMode="auto">
                <a:xfrm flipH="1">
                  <a:off x="5558" y="9615"/>
                  <a:ext cx="1260" cy="1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52" name="Line 243"/>
                <p:cNvSpPr>
                  <a:spLocks noChangeShapeType="1"/>
                </p:cNvSpPr>
                <p:nvPr/>
              </p:nvSpPr>
              <p:spPr bwMode="auto">
                <a:xfrm flipH="1">
                  <a:off x="6378" y="9615"/>
                  <a:ext cx="1260" cy="1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53" name="Line 244"/>
                <p:cNvSpPr>
                  <a:spLocks noChangeShapeType="1"/>
                </p:cNvSpPr>
                <p:nvPr/>
              </p:nvSpPr>
              <p:spPr bwMode="auto">
                <a:xfrm>
                  <a:off x="7718" y="10623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54" name="Line 245"/>
                <p:cNvSpPr>
                  <a:spLocks noChangeShapeType="1"/>
                </p:cNvSpPr>
                <p:nvPr/>
              </p:nvSpPr>
              <p:spPr bwMode="auto">
                <a:xfrm>
                  <a:off x="5558" y="10238"/>
                  <a:ext cx="41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grpSp>
              <p:nvGrpSpPr>
                <p:cNvPr id="1155" name="Group 246"/>
                <p:cNvGrpSpPr>
                  <a:grpSpLocks/>
                </p:cNvGrpSpPr>
                <p:nvPr/>
              </p:nvGrpSpPr>
              <p:grpSpPr bwMode="auto">
                <a:xfrm>
                  <a:off x="2318" y="10623"/>
                  <a:ext cx="5400" cy="1620"/>
                  <a:chOff x="2318" y="10623"/>
                  <a:chExt cx="5400" cy="1620"/>
                </a:xfrm>
              </p:grpSpPr>
              <p:sp>
                <p:nvSpPr>
                  <p:cNvPr id="1189" name="Line 2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458" y="10623"/>
                    <a:ext cx="1260" cy="144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grpSp>
                <p:nvGrpSpPr>
                  <p:cNvPr id="1190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318" y="10635"/>
                    <a:ext cx="5400" cy="1608"/>
                    <a:chOff x="2318" y="10635"/>
                    <a:chExt cx="5400" cy="1608"/>
                  </a:xfrm>
                </p:grpSpPr>
                <p:sp>
                  <p:nvSpPr>
                    <p:cNvPr id="1191" name="Rectangle 2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18" y="12063"/>
                      <a:ext cx="4140" cy="18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92" name="Line 25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18" y="11055"/>
                      <a:ext cx="900" cy="100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93" name="Line 2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458" y="10803"/>
                      <a:ext cx="1260" cy="14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  <p:sp>
                  <p:nvSpPr>
                    <p:cNvPr id="1194" name="Line 25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7158" y="10635"/>
                      <a:ext cx="540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fr-FR"/>
                    </a:p>
                  </p:txBody>
                </p:sp>
              </p:grpSp>
            </p:grpSp>
            <p:sp>
              <p:nvSpPr>
                <p:cNvPr id="1156" name="Text Box 253"/>
                <p:cNvSpPr txBox="1">
                  <a:spLocks noChangeArrowheads="1"/>
                </p:cNvSpPr>
                <p:nvPr/>
              </p:nvSpPr>
              <p:spPr bwMode="auto">
                <a:xfrm>
                  <a:off x="2498" y="12315"/>
                  <a:ext cx="72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700" b="1">
                      <a:latin typeface="Times New Roman" pitchFamily="18" charset="0"/>
                    </a:rPr>
                    <a:t>X</a:t>
                  </a:r>
                  <a:r>
                    <a:rPr lang="en-US" sz="700" b="1" baseline="-25000">
                      <a:latin typeface="Times New Roman" pitchFamily="18" charset="0"/>
                    </a:rPr>
                    <a:t>3</a:t>
                  </a:r>
                  <a:endParaRPr lang="en-US" sz="8000"/>
                </a:p>
              </p:txBody>
            </p:sp>
            <p:grpSp>
              <p:nvGrpSpPr>
                <p:cNvPr id="1157" name="Group 254"/>
                <p:cNvGrpSpPr>
                  <a:grpSpLocks/>
                </p:cNvGrpSpPr>
                <p:nvPr/>
              </p:nvGrpSpPr>
              <p:grpSpPr bwMode="auto">
                <a:xfrm>
                  <a:off x="5278" y="9875"/>
                  <a:ext cx="540" cy="361"/>
                  <a:chOff x="1878" y="7995"/>
                  <a:chExt cx="540" cy="361"/>
                </a:xfrm>
              </p:grpSpPr>
              <p:sp>
                <p:nvSpPr>
                  <p:cNvPr id="1187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7995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88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1878" y="8355"/>
                    <a:ext cx="540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158" name="Group 257"/>
                <p:cNvGrpSpPr>
                  <a:grpSpLocks/>
                </p:cNvGrpSpPr>
                <p:nvPr/>
              </p:nvGrpSpPr>
              <p:grpSpPr bwMode="auto">
                <a:xfrm>
                  <a:off x="6078" y="9875"/>
                  <a:ext cx="540" cy="361"/>
                  <a:chOff x="1878" y="7995"/>
                  <a:chExt cx="540" cy="361"/>
                </a:xfrm>
              </p:grpSpPr>
              <p:sp>
                <p:nvSpPr>
                  <p:cNvPr id="1185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7995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86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1878" y="8355"/>
                    <a:ext cx="540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159" name="Group 260"/>
                <p:cNvGrpSpPr>
                  <a:grpSpLocks/>
                </p:cNvGrpSpPr>
                <p:nvPr/>
              </p:nvGrpSpPr>
              <p:grpSpPr bwMode="auto">
                <a:xfrm>
                  <a:off x="3838" y="9875"/>
                  <a:ext cx="540" cy="361"/>
                  <a:chOff x="1878" y="7995"/>
                  <a:chExt cx="540" cy="361"/>
                </a:xfrm>
              </p:grpSpPr>
              <p:sp>
                <p:nvSpPr>
                  <p:cNvPr id="1183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7995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84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1878" y="8355"/>
                    <a:ext cx="540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160" name="Group 263"/>
                <p:cNvGrpSpPr>
                  <a:grpSpLocks/>
                </p:cNvGrpSpPr>
                <p:nvPr/>
              </p:nvGrpSpPr>
              <p:grpSpPr bwMode="auto">
                <a:xfrm>
                  <a:off x="4598" y="9875"/>
                  <a:ext cx="540" cy="361"/>
                  <a:chOff x="1878" y="7995"/>
                  <a:chExt cx="540" cy="361"/>
                </a:xfrm>
              </p:grpSpPr>
              <p:sp>
                <p:nvSpPr>
                  <p:cNvPr id="1181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7995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82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1878" y="8355"/>
                    <a:ext cx="540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grpSp>
              <p:nvGrpSpPr>
                <p:cNvPr id="1161" name="Group 266"/>
                <p:cNvGrpSpPr>
                  <a:grpSpLocks/>
                </p:cNvGrpSpPr>
                <p:nvPr/>
              </p:nvGrpSpPr>
              <p:grpSpPr bwMode="auto">
                <a:xfrm>
                  <a:off x="6878" y="9895"/>
                  <a:ext cx="540" cy="361"/>
                  <a:chOff x="1878" y="7995"/>
                  <a:chExt cx="540" cy="361"/>
                </a:xfrm>
              </p:grpSpPr>
              <p:sp>
                <p:nvSpPr>
                  <p:cNvPr id="1179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7995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80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1878" y="8355"/>
                    <a:ext cx="540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sp>
              <p:nvSpPr>
                <p:cNvPr id="1162" name="Line 269"/>
                <p:cNvSpPr>
                  <a:spLocks noChangeShapeType="1"/>
                </p:cNvSpPr>
                <p:nvPr/>
              </p:nvSpPr>
              <p:spPr bwMode="auto">
                <a:xfrm>
                  <a:off x="3038" y="10655"/>
                  <a:ext cx="720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grpSp>
              <p:nvGrpSpPr>
                <p:cNvPr id="1163" name="Group 270"/>
                <p:cNvGrpSpPr>
                  <a:grpSpLocks/>
                </p:cNvGrpSpPr>
                <p:nvPr/>
              </p:nvGrpSpPr>
              <p:grpSpPr bwMode="auto">
                <a:xfrm>
                  <a:off x="2138" y="9255"/>
                  <a:ext cx="1800" cy="540"/>
                  <a:chOff x="2138" y="9255"/>
                  <a:chExt cx="1800" cy="540"/>
                </a:xfrm>
              </p:grpSpPr>
              <p:sp>
                <p:nvSpPr>
                  <p:cNvPr id="1177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9255"/>
                    <a:ext cx="1080" cy="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78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3218" y="9255"/>
                    <a:ext cx="720" cy="54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  <p:sp>
              <p:nvSpPr>
                <p:cNvPr id="1164" name="Text Box 273"/>
                <p:cNvSpPr txBox="1">
                  <a:spLocks noChangeArrowheads="1"/>
                </p:cNvSpPr>
                <p:nvPr/>
              </p:nvSpPr>
              <p:spPr bwMode="auto">
                <a:xfrm>
                  <a:off x="4658" y="11415"/>
                  <a:ext cx="126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1100" b="1">
                      <a:latin typeface="Times New Roman" pitchFamily="18" charset="0"/>
                    </a:rPr>
                    <a:t>C</a:t>
                  </a:r>
                  <a:r>
                    <a:rPr lang="en-US" sz="1100" b="1" baseline="30000">
                      <a:latin typeface="Times New Roman" pitchFamily="18" charset="0"/>
                    </a:rPr>
                    <a:t>-</a:t>
                  </a:r>
                  <a:r>
                    <a:rPr lang="en-US" sz="1100" b="1" baseline="-25000">
                      <a:latin typeface="Times New Roman" pitchFamily="18" charset="0"/>
                    </a:rPr>
                    <a:t>ijkl</a:t>
                  </a:r>
                  <a:endParaRPr lang="en-US" sz="8000"/>
                </a:p>
              </p:txBody>
            </p:sp>
            <p:sp>
              <p:nvSpPr>
                <p:cNvPr id="1165" name="Line 274"/>
                <p:cNvSpPr>
                  <a:spLocks noChangeShapeType="1"/>
                </p:cNvSpPr>
                <p:nvPr/>
              </p:nvSpPr>
              <p:spPr bwMode="auto">
                <a:xfrm flipH="1">
                  <a:off x="1958" y="12235"/>
                  <a:ext cx="360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6" name="Line 275"/>
                <p:cNvSpPr>
                  <a:spLocks noChangeShapeType="1"/>
                </p:cNvSpPr>
                <p:nvPr/>
              </p:nvSpPr>
              <p:spPr bwMode="auto">
                <a:xfrm flipH="1">
                  <a:off x="1978" y="12055"/>
                  <a:ext cx="360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7" name="Line 276"/>
                <p:cNvSpPr>
                  <a:spLocks noChangeShapeType="1"/>
                </p:cNvSpPr>
                <p:nvPr/>
              </p:nvSpPr>
              <p:spPr bwMode="auto">
                <a:xfrm>
                  <a:off x="1958" y="11955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68" name="Text Box 277"/>
                <p:cNvSpPr txBox="1">
                  <a:spLocks noChangeArrowheads="1"/>
                </p:cNvSpPr>
                <p:nvPr/>
              </p:nvSpPr>
              <p:spPr bwMode="auto">
                <a:xfrm>
                  <a:off x="8618" y="8895"/>
                  <a:ext cx="720" cy="5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52877" tIns="26437" rIns="52877" bIns="26437"/>
                <a:lstStyle/>
                <a:p>
                  <a:pPr algn="ctr" defTabSz="4051300" rtl="1"/>
                  <a:r>
                    <a:rPr lang="en-US" sz="1000" b="1">
                      <a:latin typeface="Times New Roman" pitchFamily="18" charset="0"/>
                    </a:rPr>
                    <a:t>h+</a:t>
                  </a:r>
                  <a:endParaRPr lang="en-US" sz="8000"/>
                </a:p>
              </p:txBody>
            </p:sp>
            <p:sp>
              <p:nvSpPr>
                <p:cNvPr id="1169" name="Line 278"/>
                <p:cNvSpPr>
                  <a:spLocks noChangeShapeType="1"/>
                </p:cNvSpPr>
                <p:nvPr/>
              </p:nvSpPr>
              <p:spPr bwMode="auto">
                <a:xfrm>
                  <a:off x="8078" y="9435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0" name="Line 279"/>
                <p:cNvSpPr>
                  <a:spLocks noChangeShapeType="1"/>
                </p:cNvSpPr>
                <p:nvPr/>
              </p:nvSpPr>
              <p:spPr bwMode="auto">
                <a:xfrm>
                  <a:off x="8078" y="9255"/>
                  <a:ext cx="36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1" name="Line 280"/>
                <p:cNvSpPr>
                  <a:spLocks noChangeShapeType="1"/>
                </p:cNvSpPr>
                <p:nvPr/>
              </p:nvSpPr>
              <p:spPr bwMode="auto">
                <a:xfrm>
                  <a:off x="8438" y="9155"/>
                  <a:ext cx="1" cy="3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triangle" w="med" len="med"/>
                  <a:tailEnd type="triangle" w="med" len="med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2" name="Arc 281"/>
                <p:cNvSpPr>
                  <a:spLocks/>
                </p:cNvSpPr>
                <p:nvPr/>
              </p:nvSpPr>
              <p:spPr bwMode="auto">
                <a:xfrm>
                  <a:off x="7508" y="9736"/>
                  <a:ext cx="1670" cy="2306"/>
                </a:xfrm>
                <a:custGeom>
                  <a:avLst/>
                  <a:gdLst>
                    <a:gd name="T0" fmla="*/ 0 w 21600"/>
                    <a:gd name="T1" fmla="*/ 0 h 27677"/>
                    <a:gd name="T2" fmla="*/ 0 w 21600"/>
                    <a:gd name="T3" fmla="*/ 0 h 27677"/>
                    <a:gd name="T4" fmla="*/ 0 w 21600"/>
                    <a:gd name="T5" fmla="*/ 0 h 2767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7677"/>
                    <a:gd name="T11" fmla="*/ 21600 w 21600"/>
                    <a:gd name="T12" fmla="*/ 27677 h 2767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7677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3656"/>
                        <a:pt x="21306" y="25703"/>
                        <a:pt x="20727" y="27676"/>
                      </a:cubicBezTo>
                    </a:path>
                    <a:path w="21600" h="27677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3656"/>
                        <a:pt x="21306" y="25703"/>
                        <a:pt x="20727" y="27676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1173" name="Line 282"/>
                <p:cNvSpPr>
                  <a:spLocks noChangeShapeType="1"/>
                </p:cNvSpPr>
                <p:nvPr/>
              </p:nvSpPr>
              <p:spPr bwMode="auto">
                <a:xfrm flipH="1">
                  <a:off x="8358" y="11415"/>
                  <a:ext cx="1260" cy="144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grpSp>
              <p:nvGrpSpPr>
                <p:cNvPr id="1174" name="Group 283"/>
                <p:cNvGrpSpPr>
                  <a:grpSpLocks/>
                </p:cNvGrpSpPr>
                <p:nvPr/>
              </p:nvGrpSpPr>
              <p:grpSpPr bwMode="auto">
                <a:xfrm>
                  <a:off x="8538" y="12043"/>
                  <a:ext cx="540" cy="361"/>
                  <a:chOff x="1878" y="7995"/>
                  <a:chExt cx="540" cy="361"/>
                </a:xfrm>
              </p:grpSpPr>
              <p:sp>
                <p:nvSpPr>
                  <p:cNvPr id="1175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2138" y="7995"/>
                    <a:ext cx="0" cy="36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  <p:sp>
                <p:nvSpPr>
                  <p:cNvPr id="1176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1878" y="8355"/>
                    <a:ext cx="540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fr-FR"/>
                  </a:p>
                </p:txBody>
              </p:sp>
            </p:grpSp>
          </p:grpSp>
        </p:grpSp>
        <p:sp>
          <p:nvSpPr>
            <p:cNvPr id="1137" name="Text Box 286"/>
            <p:cNvSpPr txBox="1">
              <a:spLocks noChangeArrowheads="1"/>
            </p:cNvSpPr>
            <p:nvPr/>
          </p:nvSpPr>
          <p:spPr bwMode="auto">
            <a:xfrm>
              <a:off x="5833" y="7095"/>
              <a:ext cx="721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52877" tIns="26437" rIns="52877" bIns="26437"/>
            <a:lstStyle/>
            <a:p>
              <a:pPr algn="ctr" defTabSz="4051300" rtl="1"/>
              <a:r>
                <a:rPr lang="en-US" sz="700" b="1">
                  <a:latin typeface="Times New Roman" pitchFamily="18" charset="0"/>
                </a:rPr>
                <a:t>X</a:t>
              </a:r>
              <a:r>
                <a:rPr lang="en-US" sz="700" b="1" baseline="-25000">
                  <a:latin typeface="Times New Roman" pitchFamily="18" charset="0"/>
                </a:rPr>
                <a:t>2</a:t>
              </a:r>
              <a:endParaRPr lang="en-US" sz="8000"/>
            </a:p>
          </p:txBody>
        </p:sp>
      </p:grpSp>
      <p:sp>
        <p:nvSpPr>
          <p:cNvPr id="1062" name="Rectangle 287"/>
          <p:cNvSpPr>
            <a:spLocks noChangeArrowheads="1"/>
          </p:cNvSpPr>
          <p:nvPr/>
        </p:nvSpPr>
        <p:spPr bwMode="auto">
          <a:xfrm>
            <a:off x="3424155" y="18618180"/>
            <a:ext cx="8997950" cy="164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pPr algn="ctr" eaLnBrk="0" hangingPunct="0"/>
            <a:r>
              <a:rPr lang="fr-FR" sz="2500" dirty="0"/>
              <a:t> Géométrie  du bilame mince Cu / (001) Fe avec un réseau  de dislocations </a:t>
            </a:r>
            <a:r>
              <a:rPr lang="fr-FR" sz="2500" dirty="0" err="1"/>
              <a:t>intrinséques</a:t>
            </a:r>
            <a:r>
              <a:rPr lang="fr-FR" sz="2500" dirty="0"/>
              <a:t> à l’interface x</a:t>
            </a:r>
            <a:r>
              <a:rPr lang="fr-FR" sz="2500" baseline="-25000" dirty="0"/>
              <a:t>2</a:t>
            </a:r>
            <a:r>
              <a:rPr lang="fr-FR" sz="2500" dirty="0"/>
              <a:t>=0 ; 1/g est la période C</a:t>
            </a:r>
            <a:r>
              <a:rPr lang="fr-FR" sz="2500" baseline="30000" dirty="0"/>
              <a:t>+</a:t>
            </a:r>
            <a:r>
              <a:rPr lang="fr-FR" sz="2500" dirty="0"/>
              <a:t> </a:t>
            </a:r>
            <a:r>
              <a:rPr lang="fr-FR" sz="2500" baseline="-25000" dirty="0" err="1"/>
              <a:t>ijkl</a:t>
            </a:r>
            <a:r>
              <a:rPr lang="fr-FR" sz="2500" dirty="0"/>
              <a:t>  et  C</a:t>
            </a:r>
            <a:r>
              <a:rPr lang="fr-FR" sz="2500" baseline="30000" dirty="0"/>
              <a:t>-</a:t>
            </a:r>
            <a:r>
              <a:rPr lang="fr-FR" sz="2500" dirty="0"/>
              <a:t> </a:t>
            </a:r>
            <a:r>
              <a:rPr lang="fr-FR" sz="2500" baseline="-25000" dirty="0" err="1"/>
              <a:t>ijkl</a:t>
            </a:r>
            <a:r>
              <a:rPr lang="fr-FR" sz="2500" dirty="0"/>
              <a:t>   sont les constantes élastiques des deux milieux  + et -  ainsi que les épaisseurs h</a:t>
            </a:r>
            <a:r>
              <a:rPr lang="fr-FR" sz="2500" baseline="30000" dirty="0"/>
              <a:t>+</a:t>
            </a:r>
            <a:r>
              <a:rPr lang="fr-FR" sz="2500" dirty="0"/>
              <a:t> et h</a:t>
            </a:r>
            <a:r>
              <a:rPr lang="fr-FR" sz="2500" baseline="30000" dirty="0"/>
              <a:t>-</a:t>
            </a:r>
            <a:r>
              <a:rPr lang="fr-FR" sz="2500" dirty="0"/>
              <a:t>.</a:t>
            </a:r>
            <a:endParaRPr lang="en-US" sz="2500" dirty="0"/>
          </a:p>
        </p:txBody>
      </p:sp>
      <p:sp>
        <p:nvSpPr>
          <p:cNvPr id="1064" name="Rectangle 113"/>
          <p:cNvSpPr>
            <a:spLocks noChangeArrowheads="1"/>
          </p:cNvSpPr>
          <p:nvPr/>
        </p:nvSpPr>
        <p:spPr bwMode="auto">
          <a:xfrm>
            <a:off x="1298575" y="21491575"/>
            <a:ext cx="118522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r>
              <a:rPr lang="fr-FR" altLang="zh-CN" sz="2900" dirty="0">
                <a:latin typeface="+mn-lt"/>
                <a:ea typeface="SimSun" pitchFamily="2" charset="-122"/>
              </a:rPr>
              <a:t>* La linéarité du déplacement relatif à l’interface peut être exprimé par:</a:t>
            </a:r>
          </a:p>
        </p:txBody>
      </p:sp>
      <p:sp>
        <p:nvSpPr>
          <p:cNvPr id="1065" name="Rectangle 295"/>
          <p:cNvSpPr>
            <a:spLocks noChangeArrowheads="1"/>
          </p:cNvSpPr>
          <p:nvPr/>
        </p:nvSpPr>
        <p:spPr bwMode="auto">
          <a:xfrm>
            <a:off x="1470025" y="23029863"/>
            <a:ext cx="13665200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>
            <a:spAutoFit/>
          </a:bodyPr>
          <a:lstStyle/>
          <a:p>
            <a:pPr defTabSz="4665663"/>
            <a:r>
              <a:rPr lang="fr-FR" sz="2900" dirty="0"/>
              <a:t>* La continuité des contraintes normales à l’interface impose la relation suivante</a:t>
            </a:r>
            <a:r>
              <a:rPr lang="en-US" dirty="0"/>
              <a:t> </a:t>
            </a:r>
          </a:p>
        </p:txBody>
      </p:sp>
      <p:sp>
        <p:nvSpPr>
          <p:cNvPr id="1066" name="Rectangle 120"/>
          <p:cNvSpPr>
            <a:spLocks noChangeArrowheads="1"/>
          </p:cNvSpPr>
          <p:nvPr/>
        </p:nvSpPr>
        <p:spPr bwMode="auto">
          <a:xfrm>
            <a:off x="1473200" y="25769888"/>
            <a:ext cx="8304213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pPr algn="just"/>
            <a:r>
              <a:rPr lang="fr-FR" sz="2900" dirty="0">
                <a:latin typeface="+mn-lt"/>
              </a:rPr>
              <a:t>* Les surfaces libres du bilame étant en équilibre</a:t>
            </a:r>
            <a:r>
              <a:rPr lang="fr-FR" sz="2900" dirty="0">
                <a:latin typeface="Helvetica" pitchFamily="34" charset="0"/>
              </a:rPr>
              <a:t>.</a:t>
            </a:r>
          </a:p>
        </p:txBody>
      </p:sp>
      <p:sp>
        <p:nvSpPr>
          <p:cNvPr id="1067" name="Rectangle 300"/>
          <p:cNvSpPr>
            <a:spLocks noChangeArrowheads="1"/>
          </p:cNvSpPr>
          <p:nvPr/>
        </p:nvSpPr>
        <p:spPr bwMode="auto">
          <a:xfrm>
            <a:off x="0" y="21188363"/>
            <a:ext cx="220663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graphicFrame>
        <p:nvGraphicFramePr>
          <p:cNvPr id="1027" name="Object 299"/>
          <p:cNvGraphicFramePr>
            <a:graphicFrameLocks noChangeAspect="1"/>
          </p:cNvGraphicFramePr>
          <p:nvPr/>
        </p:nvGraphicFramePr>
        <p:xfrm>
          <a:off x="2162175" y="22331363"/>
          <a:ext cx="9170988" cy="1212850"/>
        </p:xfrm>
        <a:graphic>
          <a:graphicData uri="http://schemas.openxmlformats.org/presentationml/2006/ole">
            <p:oleObj spid="_x0000_s1027" name="Equation" r:id="rId5" imgW="3314700" imgH="431800" progId="Equation.3">
              <p:embed/>
            </p:oleObj>
          </a:graphicData>
        </a:graphic>
      </p:graphicFrame>
      <p:sp>
        <p:nvSpPr>
          <p:cNvPr id="1068" name="Rectangle 302"/>
          <p:cNvSpPr>
            <a:spLocks noChangeArrowheads="1"/>
          </p:cNvSpPr>
          <p:nvPr/>
        </p:nvSpPr>
        <p:spPr bwMode="auto">
          <a:xfrm>
            <a:off x="0" y="21270913"/>
            <a:ext cx="2206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graphicFrame>
        <p:nvGraphicFramePr>
          <p:cNvPr id="1028" name="Object 301"/>
          <p:cNvGraphicFramePr>
            <a:graphicFrameLocks noChangeAspect="1"/>
          </p:cNvGraphicFramePr>
          <p:nvPr/>
        </p:nvGraphicFramePr>
        <p:xfrm>
          <a:off x="4584700" y="24572913"/>
          <a:ext cx="6402388" cy="777875"/>
        </p:xfrm>
        <a:graphic>
          <a:graphicData uri="http://schemas.openxmlformats.org/presentationml/2006/ole">
            <p:oleObj spid="_x0000_s1028" name="Equation" r:id="rId6" imgW="1548728" imgH="266584" progId="Equation.3">
              <p:embed/>
            </p:oleObj>
          </a:graphicData>
        </a:graphic>
      </p:graphicFrame>
      <p:sp>
        <p:nvSpPr>
          <p:cNvPr id="1069" name="Rectangle 304"/>
          <p:cNvSpPr>
            <a:spLocks noChangeArrowheads="1"/>
          </p:cNvSpPr>
          <p:nvPr/>
        </p:nvSpPr>
        <p:spPr bwMode="auto">
          <a:xfrm>
            <a:off x="0" y="21245513"/>
            <a:ext cx="22066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graphicFrame>
        <p:nvGraphicFramePr>
          <p:cNvPr id="1029" name="Object 303"/>
          <p:cNvGraphicFramePr>
            <a:graphicFrameLocks noChangeAspect="1"/>
          </p:cNvGraphicFramePr>
          <p:nvPr/>
        </p:nvGraphicFramePr>
        <p:xfrm>
          <a:off x="2339975" y="26627138"/>
          <a:ext cx="3540125" cy="876300"/>
        </p:xfrm>
        <a:graphic>
          <a:graphicData uri="http://schemas.openxmlformats.org/presentationml/2006/ole">
            <p:oleObj spid="_x0000_s1029" name="Equation" r:id="rId7" imgW="1066337" imgH="266584" progId="Equation.3">
              <p:embed/>
            </p:oleObj>
          </a:graphicData>
        </a:graphic>
      </p:graphicFrame>
      <p:graphicFrame>
        <p:nvGraphicFramePr>
          <p:cNvPr id="1030" name="Object 305"/>
          <p:cNvGraphicFramePr>
            <a:graphicFrameLocks noChangeAspect="1"/>
          </p:cNvGraphicFramePr>
          <p:nvPr/>
        </p:nvGraphicFramePr>
        <p:xfrm>
          <a:off x="7613650" y="26539825"/>
          <a:ext cx="3633788" cy="877888"/>
        </p:xfrm>
        <a:graphic>
          <a:graphicData uri="http://schemas.openxmlformats.org/presentationml/2006/ole">
            <p:oleObj spid="_x0000_s1030" name="Equation" r:id="rId8" imgW="1091726" imgH="266584" progId="Equation.3">
              <p:embed/>
            </p:oleObj>
          </a:graphicData>
        </a:graphic>
      </p:graphicFrame>
      <p:grpSp>
        <p:nvGrpSpPr>
          <p:cNvPr id="1070" name="Group 307"/>
          <p:cNvGrpSpPr>
            <a:grpSpLocks noChangeAspect="1"/>
          </p:cNvGrpSpPr>
          <p:nvPr/>
        </p:nvGrpSpPr>
        <p:grpSpPr bwMode="auto">
          <a:xfrm>
            <a:off x="4932363" y="27654250"/>
            <a:ext cx="5018087" cy="2627313"/>
            <a:chOff x="1078" y="5810"/>
            <a:chExt cx="4723" cy="3480"/>
          </a:xfrm>
        </p:grpSpPr>
        <p:sp>
          <p:nvSpPr>
            <p:cNvPr id="1109" name="AutoShape 308"/>
            <p:cNvSpPr>
              <a:spLocks noChangeAspect="1" noChangeArrowheads="1"/>
            </p:cNvSpPr>
            <p:nvPr/>
          </p:nvSpPr>
          <p:spPr bwMode="auto">
            <a:xfrm>
              <a:off x="1078" y="5810"/>
              <a:ext cx="4723" cy="3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0" name="Line 309"/>
            <p:cNvSpPr>
              <a:spLocks noChangeShapeType="1"/>
            </p:cNvSpPr>
            <p:nvPr/>
          </p:nvSpPr>
          <p:spPr bwMode="auto">
            <a:xfrm flipV="1">
              <a:off x="1659" y="7928"/>
              <a:ext cx="311" cy="6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1" name="Rectangle 310"/>
            <p:cNvSpPr>
              <a:spLocks noChangeArrowheads="1"/>
            </p:cNvSpPr>
            <p:nvPr/>
          </p:nvSpPr>
          <p:spPr bwMode="auto">
            <a:xfrm>
              <a:off x="1659" y="8534"/>
              <a:ext cx="1866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2" name="Rectangle 311"/>
            <p:cNvSpPr>
              <a:spLocks noChangeArrowheads="1"/>
            </p:cNvSpPr>
            <p:nvPr/>
          </p:nvSpPr>
          <p:spPr bwMode="auto">
            <a:xfrm>
              <a:off x="1659" y="7928"/>
              <a:ext cx="1866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3" name="Line 312"/>
            <p:cNvSpPr>
              <a:spLocks noChangeShapeType="1"/>
            </p:cNvSpPr>
            <p:nvPr/>
          </p:nvSpPr>
          <p:spPr bwMode="auto">
            <a:xfrm flipV="1">
              <a:off x="3525" y="6566"/>
              <a:ext cx="725" cy="13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4" name="Line 313"/>
            <p:cNvSpPr>
              <a:spLocks noChangeShapeType="1"/>
            </p:cNvSpPr>
            <p:nvPr/>
          </p:nvSpPr>
          <p:spPr bwMode="auto">
            <a:xfrm flipV="1">
              <a:off x="3525" y="7021"/>
              <a:ext cx="725" cy="13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5" name="Line 314"/>
            <p:cNvSpPr>
              <a:spLocks noChangeShapeType="1"/>
            </p:cNvSpPr>
            <p:nvPr/>
          </p:nvSpPr>
          <p:spPr bwMode="auto">
            <a:xfrm flipV="1">
              <a:off x="1659" y="6550"/>
              <a:ext cx="725" cy="13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6" name="Line 315"/>
            <p:cNvSpPr>
              <a:spLocks noChangeShapeType="1"/>
            </p:cNvSpPr>
            <p:nvPr/>
          </p:nvSpPr>
          <p:spPr bwMode="auto">
            <a:xfrm flipV="1">
              <a:off x="3525" y="7625"/>
              <a:ext cx="725" cy="13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7" name="Line 316"/>
            <p:cNvSpPr>
              <a:spLocks noChangeShapeType="1"/>
            </p:cNvSpPr>
            <p:nvPr/>
          </p:nvSpPr>
          <p:spPr bwMode="auto">
            <a:xfrm flipV="1">
              <a:off x="3525" y="7172"/>
              <a:ext cx="725" cy="136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8" name="Line 317"/>
            <p:cNvSpPr>
              <a:spLocks noChangeShapeType="1"/>
            </p:cNvSpPr>
            <p:nvPr/>
          </p:nvSpPr>
          <p:spPr bwMode="auto">
            <a:xfrm flipH="1">
              <a:off x="2384" y="6566"/>
              <a:ext cx="18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19" name="Line 318"/>
            <p:cNvSpPr>
              <a:spLocks noChangeShapeType="1"/>
            </p:cNvSpPr>
            <p:nvPr/>
          </p:nvSpPr>
          <p:spPr bwMode="auto">
            <a:xfrm>
              <a:off x="4250" y="6566"/>
              <a:ext cx="0" cy="4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0" name="Line 319"/>
            <p:cNvSpPr>
              <a:spLocks noChangeShapeType="1"/>
            </p:cNvSpPr>
            <p:nvPr/>
          </p:nvSpPr>
          <p:spPr bwMode="auto">
            <a:xfrm>
              <a:off x="4255" y="7161"/>
              <a:ext cx="0" cy="4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1" name="Line 320"/>
            <p:cNvSpPr>
              <a:spLocks noChangeShapeType="1"/>
            </p:cNvSpPr>
            <p:nvPr/>
          </p:nvSpPr>
          <p:spPr bwMode="auto">
            <a:xfrm flipH="1">
              <a:off x="4170" y="7155"/>
              <a:ext cx="1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2" name="Text Box 321"/>
            <p:cNvSpPr txBox="1">
              <a:spLocks noChangeArrowheads="1"/>
            </p:cNvSpPr>
            <p:nvPr/>
          </p:nvSpPr>
          <p:spPr bwMode="auto">
            <a:xfrm>
              <a:off x="1762" y="7928"/>
              <a:ext cx="103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237" tIns="23619" rIns="47237" bIns="23619"/>
            <a:lstStyle/>
            <a:p>
              <a:pPr algn="ctr" defTabSz="4051300" rtl="1"/>
              <a:r>
                <a:rPr lang="en-US" sz="1100">
                  <a:latin typeface="Times New Roman" pitchFamily="18" charset="0"/>
                </a:rPr>
                <a:t>Couche +</a:t>
              </a:r>
              <a:endParaRPr lang="en-US" sz="8000"/>
            </a:p>
          </p:txBody>
        </p:sp>
        <p:sp>
          <p:nvSpPr>
            <p:cNvPr id="1123" name="Text Box 322"/>
            <p:cNvSpPr txBox="1">
              <a:spLocks noChangeArrowheads="1"/>
            </p:cNvSpPr>
            <p:nvPr/>
          </p:nvSpPr>
          <p:spPr bwMode="auto">
            <a:xfrm>
              <a:off x="2604" y="8534"/>
              <a:ext cx="103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237" tIns="23619" rIns="47237" bIns="23619"/>
            <a:lstStyle/>
            <a:p>
              <a:pPr algn="ctr" defTabSz="4051300" rtl="1"/>
              <a:r>
                <a:rPr lang="en-US" sz="1100">
                  <a:latin typeface="Times New Roman" pitchFamily="18" charset="0"/>
                </a:rPr>
                <a:t>Couche -</a:t>
              </a:r>
              <a:endParaRPr lang="en-US" sz="8000"/>
            </a:p>
          </p:txBody>
        </p:sp>
        <p:sp>
          <p:nvSpPr>
            <p:cNvPr id="1124" name="Text Box 323"/>
            <p:cNvSpPr txBox="1">
              <a:spLocks noChangeArrowheads="1"/>
            </p:cNvSpPr>
            <p:nvPr/>
          </p:nvSpPr>
          <p:spPr bwMode="auto">
            <a:xfrm>
              <a:off x="2206" y="5877"/>
              <a:ext cx="2439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237" tIns="23619" rIns="47237" bIns="23619"/>
            <a:lstStyle/>
            <a:p>
              <a:pPr algn="ctr" defTabSz="4051300" rtl="1"/>
              <a:r>
                <a:rPr lang="en-US" sz="1100">
                  <a:latin typeface="Times New Roman" pitchFamily="18" charset="0"/>
                </a:rPr>
                <a:t>Conditions aux limites  en contraintes</a:t>
              </a:r>
            </a:p>
            <a:p>
              <a:pPr defTabSz="4051300"/>
              <a:endParaRPr lang="en-US" sz="8000"/>
            </a:p>
          </p:txBody>
        </p:sp>
        <p:sp>
          <p:nvSpPr>
            <p:cNvPr id="1125" name="Arc 324"/>
            <p:cNvSpPr>
              <a:spLocks/>
            </p:cNvSpPr>
            <p:nvPr/>
          </p:nvSpPr>
          <p:spPr bwMode="auto">
            <a:xfrm>
              <a:off x="4705" y="6063"/>
              <a:ext cx="439" cy="552"/>
            </a:xfrm>
            <a:custGeom>
              <a:avLst/>
              <a:gdLst>
                <a:gd name="T0" fmla="*/ 0 w 22844"/>
                <a:gd name="T1" fmla="*/ 0 h 26285"/>
                <a:gd name="T2" fmla="*/ 0 w 22844"/>
                <a:gd name="T3" fmla="*/ 0 h 26285"/>
                <a:gd name="T4" fmla="*/ 0 w 22844"/>
                <a:gd name="T5" fmla="*/ 0 h 26285"/>
                <a:gd name="T6" fmla="*/ 0 60000 65536"/>
                <a:gd name="T7" fmla="*/ 0 60000 65536"/>
                <a:gd name="T8" fmla="*/ 0 60000 65536"/>
                <a:gd name="T9" fmla="*/ 0 w 22844"/>
                <a:gd name="T10" fmla="*/ 0 h 26285"/>
                <a:gd name="T11" fmla="*/ 22844 w 22844"/>
                <a:gd name="T12" fmla="*/ 26285 h 262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844" h="26285" fill="none" extrusionOk="0">
                  <a:moveTo>
                    <a:pt x="-1" y="35"/>
                  </a:moveTo>
                  <a:cubicBezTo>
                    <a:pt x="414" y="11"/>
                    <a:pt x="829" y="-1"/>
                    <a:pt x="1244" y="0"/>
                  </a:cubicBezTo>
                  <a:cubicBezTo>
                    <a:pt x="13173" y="0"/>
                    <a:pt x="22844" y="9670"/>
                    <a:pt x="22844" y="21600"/>
                  </a:cubicBezTo>
                  <a:cubicBezTo>
                    <a:pt x="22844" y="23175"/>
                    <a:pt x="22671" y="24746"/>
                    <a:pt x="22329" y="26284"/>
                  </a:cubicBezTo>
                </a:path>
                <a:path w="22844" h="26285" stroke="0" extrusionOk="0">
                  <a:moveTo>
                    <a:pt x="-1" y="35"/>
                  </a:moveTo>
                  <a:cubicBezTo>
                    <a:pt x="414" y="11"/>
                    <a:pt x="829" y="-1"/>
                    <a:pt x="1244" y="0"/>
                  </a:cubicBezTo>
                  <a:cubicBezTo>
                    <a:pt x="13173" y="0"/>
                    <a:pt x="22844" y="9670"/>
                    <a:pt x="22844" y="21600"/>
                  </a:cubicBezTo>
                  <a:cubicBezTo>
                    <a:pt x="22844" y="23175"/>
                    <a:pt x="22671" y="24746"/>
                    <a:pt x="22329" y="26284"/>
                  </a:cubicBezTo>
                  <a:lnTo>
                    <a:pt x="1244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6" name="Arc 325"/>
            <p:cNvSpPr>
              <a:spLocks/>
            </p:cNvSpPr>
            <p:nvPr/>
          </p:nvSpPr>
          <p:spPr bwMode="auto">
            <a:xfrm flipH="1">
              <a:off x="1804" y="6062"/>
              <a:ext cx="518" cy="720"/>
            </a:xfrm>
            <a:custGeom>
              <a:avLst/>
              <a:gdLst>
                <a:gd name="T0" fmla="*/ 0 w 21600"/>
                <a:gd name="T1" fmla="*/ 0 h 25674"/>
                <a:gd name="T2" fmla="*/ 0 w 21600"/>
                <a:gd name="T3" fmla="*/ 0 h 25674"/>
                <a:gd name="T4" fmla="*/ 0 w 21600"/>
                <a:gd name="T5" fmla="*/ 0 h 2567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5674"/>
                <a:gd name="T11" fmla="*/ 21600 w 21600"/>
                <a:gd name="T12" fmla="*/ 25674 h 2567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5674" fill="none" extrusionOk="0">
                  <a:moveTo>
                    <a:pt x="4684" y="0"/>
                  </a:moveTo>
                  <a:cubicBezTo>
                    <a:pt x="14568" y="2196"/>
                    <a:pt x="21600" y="10961"/>
                    <a:pt x="21600" y="21086"/>
                  </a:cubicBezTo>
                  <a:cubicBezTo>
                    <a:pt x="21600" y="22628"/>
                    <a:pt x="21434" y="24166"/>
                    <a:pt x="21107" y="25674"/>
                  </a:cubicBezTo>
                </a:path>
                <a:path w="21600" h="25674" stroke="0" extrusionOk="0">
                  <a:moveTo>
                    <a:pt x="4684" y="0"/>
                  </a:moveTo>
                  <a:cubicBezTo>
                    <a:pt x="14568" y="2196"/>
                    <a:pt x="21600" y="10961"/>
                    <a:pt x="21600" y="21086"/>
                  </a:cubicBezTo>
                  <a:cubicBezTo>
                    <a:pt x="21600" y="22628"/>
                    <a:pt x="21434" y="24166"/>
                    <a:pt x="21107" y="25674"/>
                  </a:cubicBezTo>
                  <a:lnTo>
                    <a:pt x="0" y="21086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7" name="Text Box 326"/>
            <p:cNvSpPr txBox="1">
              <a:spLocks noChangeArrowheads="1"/>
            </p:cNvSpPr>
            <p:nvPr/>
          </p:nvSpPr>
          <p:spPr bwMode="auto">
            <a:xfrm>
              <a:off x="4558" y="6650"/>
              <a:ext cx="1243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7237" tIns="23619" rIns="47237" bIns="23619"/>
            <a:lstStyle/>
            <a:p>
              <a:pPr algn="ctr" defTabSz="4051300" rtl="1"/>
              <a:r>
                <a:rPr lang="en-US" sz="800">
                  <a:latin typeface="Times New Roman" pitchFamily="18" charset="0"/>
                </a:rPr>
                <a:t>Interface en équilibre</a:t>
              </a:r>
            </a:p>
            <a:p>
              <a:pPr algn="ctr" defTabSz="4051300" rtl="1"/>
              <a:r>
                <a:rPr lang="en-US" sz="800">
                  <a:latin typeface="Times New Roman" pitchFamily="18" charset="0"/>
                </a:rPr>
                <a:t>Continuité des contraintes</a:t>
              </a:r>
            </a:p>
            <a:p>
              <a:pPr defTabSz="4051300"/>
              <a:endParaRPr lang="en-US" sz="8000"/>
            </a:p>
          </p:txBody>
        </p:sp>
        <p:sp>
          <p:nvSpPr>
            <p:cNvPr id="1128" name="Arc 327"/>
            <p:cNvSpPr>
              <a:spLocks/>
            </p:cNvSpPr>
            <p:nvPr/>
          </p:nvSpPr>
          <p:spPr bwMode="auto">
            <a:xfrm rot="133421" flipH="1">
              <a:off x="3981" y="7323"/>
              <a:ext cx="1036" cy="30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29" name="Arc 328"/>
            <p:cNvSpPr>
              <a:spLocks/>
            </p:cNvSpPr>
            <p:nvPr/>
          </p:nvSpPr>
          <p:spPr bwMode="auto">
            <a:xfrm>
              <a:off x="1700" y="7021"/>
              <a:ext cx="726" cy="30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1130" name="Group 329"/>
            <p:cNvGrpSpPr>
              <a:grpSpLocks/>
            </p:cNvGrpSpPr>
            <p:nvPr/>
          </p:nvGrpSpPr>
          <p:grpSpPr bwMode="auto">
            <a:xfrm>
              <a:off x="1313" y="7242"/>
              <a:ext cx="497" cy="1938"/>
              <a:chOff x="2934" y="11913"/>
              <a:chExt cx="733" cy="2174"/>
            </a:xfrm>
          </p:grpSpPr>
          <p:sp>
            <p:nvSpPr>
              <p:cNvPr id="1131" name="Line 330"/>
              <p:cNvSpPr>
                <a:spLocks noChangeShapeType="1"/>
              </p:cNvSpPr>
              <p:nvPr/>
            </p:nvSpPr>
            <p:spPr bwMode="auto">
              <a:xfrm>
                <a:off x="2934" y="11913"/>
                <a:ext cx="13" cy="21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32" name="Line 331"/>
              <p:cNvSpPr>
                <a:spLocks noChangeShapeType="1"/>
              </p:cNvSpPr>
              <p:nvPr/>
            </p:nvSpPr>
            <p:spPr bwMode="auto">
              <a:xfrm flipV="1">
                <a:off x="2947" y="13907"/>
                <a:ext cx="720" cy="1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</p:grpSp>
      </p:grpSp>
      <p:sp>
        <p:nvSpPr>
          <p:cNvPr id="1071" name="Text Box 337"/>
          <p:cNvSpPr txBox="1">
            <a:spLocks noChangeArrowheads="1"/>
          </p:cNvSpPr>
          <p:nvPr/>
        </p:nvSpPr>
        <p:spPr bwMode="auto">
          <a:xfrm>
            <a:off x="4065588" y="27997150"/>
            <a:ext cx="7334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6406" tIns="28203" rIns="56406" bIns="28203"/>
          <a:lstStyle/>
          <a:p>
            <a:pPr algn="ctr" defTabSz="4051300" rtl="1"/>
            <a:r>
              <a:rPr lang="en-US" sz="800">
                <a:latin typeface="Times New Roman" pitchFamily="18" charset="0"/>
              </a:rPr>
              <a:t>Equilibre a la surface libre </a:t>
            </a:r>
          </a:p>
          <a:p>
            <a:pPr algn="ctr" defTabSz="4051300" rtl="1"/>
            <a:r>
              <a:rPr lang="en-US" sz="800">
                <a:latin typeface="Times New Roman" pitchFamily="18" charset="0"/>
              </a:rPr>
              <a:t>Nulité des contraintes</a:t>
            </a:r>
          </a:p>
          <a:p>
            <a:pPr defTabSz="4051300"/>
            <a:endParaRPr lang="en-US" sz="8000"/>
          </a:p>
        </p:txBody>
      </p:sp>
      <p:sp>
        <p:nvSpPr>
          <p:cNvPr id="1072" name="Rectangle 338"/>
          <p:cNvSpPr>
            <a:spLocks noChangeArrowheads="1"/>
          </p:cNvSpPr>
          <p:nvPr/>
        </p:nvSpPr>
        <p:spPr bwMode="auto">
          <a:xfrm>
            <a:off x="2235200" y="29537025"/>
            <a:ext cx="1020762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 anchor="ctr">
            <a:spAutoFit/>
          </a:bodyPr>
          <a:lstStyle/>
          <a:p>
            <a:pPr eaLnBrk="0" hangingPunct="0"/>
            <a:r>
              <a:rPr lang="fr-FR" sz="2400" dirty="0"/>
              <a:t>Conditions aux limites en contraintes du bilame mince Cu / (001) Fe</a:t>
            </a:r>
            <a:r>
              <a:rPr lang="en-US" dirty="0"/>
              <a:t> </a:t>
            </a:r>
          </a:p>
        </p:txBody>
      </p:sp>
      <p:graphicFrame>
        <p:nvGraphicFramePr>
          <p:cNvPr id="1031" name="Object 107"/>
          <p:cNvGraphicFramePr>
            <a:graphicFrameLocks noChangeAspect="1"/>
          </p:cNvGraphicFramePr>
          <p:nvPr/>
        </p:nvGraphicFramePr>
        <p:xfrm>
          <a:off x="1817688" y="32618363"/>
          <a:ext cx="11852275" cy="2998787"/>
        </p:xfrm>
        <a:graphic>
          <a:graphicData uri="http://schemas.openxmlformats.org/presentationml/2006/ole">
            <p:oleObj spid="_x0000_s1031" r:id="rId9" imgW="6464300" imgH="1168400" progId="">
              <p:embed/>
            </p:oleObj>
          </a:graphicData>
        </a:graphic>
      </p:graphicFrame>
      <p:graphicFrame>
        <p:nvGraphicFramePr>
          <p:cNvPr id="1032" name="Object 109"/>
          <p:cNvGraphicFramePr>
            <a:graphicFrameLocks noChangeAspect="1"/>
          </p:cNvGraphicFramePr>
          <p:nvPr/>
        </p:nvGraphicFramePr>
        <p:xfrm>
          <a:off x="1730375" y="35787013"/>
          <a:ext cx="12025313" cy="3427412"/>
        </p:xfrm>
        <a:graphic>
          <a:graphicData uri="http://schemas.openxmlformats.org/presentationml/2006/ole">
            <p:oleObj spid="_x0000_s1032" r:id="rId10" imgW="4876800" imgH="1295400" progId="">
              <p:embed/>
            </p:oleObj>
          </a:graphicData>
        </a:graphic>
      </p:graphicFrame>
      <p:sp>
        <p:nvSpPr>
          <p:cNvPr id="1074" name="Rectangle 344"/>
          <p:cNvSpPr>
            <a:spLocks noChangeArrowheads="1"/>
          </p:cNvSpPr>
          <p:nvPr/>
        </p:nvSpPr>
        <p:spPr bwMode="auto">
          <a:xfrm>
            <a:off x="0" y="20566063"/>
            <a:ext cx="220663" cy="1525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graphicFrame>
        <p:nvGraphicFramePr>
          <p:cNvPr id="1551" name="Group 527"/>
          <p:cNvGraphicFramePr>
            <a:graphicFrameLocks noGrp="1"/>
          </p:cNvGraphicFramePr>
          <p:nvPr/>
        </p:nvGraphicFramePr>
        <p:xfrm>
          <a:off x="18926175" y="16617950"/>
          <a:ext cx="7440297" cy="3252240"/>
        </p:xfrm>
        <a:graphic>
          <a:graphicData uri="http://schemas.openxmlformats.org/drawingml/2006/table">
            <a:tbl>
              <a:tblPr/>
              <a:tblGrid>
                <a:gridCol w="2101822"/>
                <a:gridCol w="1142460"/>
                <a:gridCol w="1144368"/>
                <a:gridCol w="1140553"/>
                <a:gridCol w="1911094"/>
              </a:tblGrid>
              <a:tr h="8335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Designation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(nm)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(nm) 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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(nm)</a:t>
                      </a: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1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ij</a:t>
                      </a:r>
                      <a:r>
                        <a:rPr kumimoji="0" lang="fr-FR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(Gpa)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1959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Cu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0.253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15.10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168.4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121.4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75.4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1959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0.355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232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136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</a:t>
                      </a: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117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109859" marR="109859" marT="54360" marB="5436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00" name="Rectangle 432"/>
          <p:cNvSpPr>
            <a:spLocks noChangeArrowheads="1"/>
          </p:cNvSpPr>
          <p:nvPr/>
        </p:nvSpPr>
        <p:spPr bwMode="auto">
          <a:xfrm>
            <a:off x="16140113" y="8116888"/>
            <a:ext cx="12930187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9189" tIns="54594" rIns="109189" bIns="54594">
            <a:spAutoFit/>
          </a:bodyPr>
          <a:lstStyle/>
          <a:p>
            <a:pPr algn="just"/>
            <a:r>
              <a:rPr lang="fr-FR" sz="2900" dirty="0"/>
              <a:t>Un milieu élastique contraint emmagasine de l’énergie. Cette énergie élastique E</a:t>
            </a:r>
            <a:r>
              <a:rPr lang="fr-FR" sz="2900" i="1" dirty="0"/>
              <a:t> </a:t>
            </a:r>
            <a:r>
              <a:rPr lang="fr-FR" sz="2900" dirty="0"/>
              <a:t>de déformation exprimée par unité de volume est donnée par :</a:t>
            </a:r>
          </a:p>
        </p:txBody>
      </p:sp>
      <p:sp>
        <p:nvSpPr>
          <p:cNvPr id="1101" name="Rectangle 498"/>
          <p:cNvSpPr>
            <a:spLocks noChangeArrowheads="1"/>
          </p:cNvSpPr>
          <p:nvPr/>
        </p:nvSpPr>
        <p:spPr bwMode="auto">
          <a:xfrm>
            <a:off x="44450" y="20123150"/>
            <a:ext cx="2206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189" tIns="54594" rIns="109189" bIns="54594" anchor="ctr">
            <a:spAutoFit/>
          </a:bodyPr>
          <a:lstStyle/>
          <a:p>
            <a:endParaRPr lang="fr-FR"/>
          </a:p>
        </p:txBody>
      </p:sp>
      <p:pic>
        <p:nvPicPr>
          <p:cNvPr id="1102" name="Picture 101" descr="C:\Documents and Settings\DELL\Bureau\logo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758680"/>
            <a:ext cx="4638601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3" name="Picture 101" descr="C:\Documents and Settings\DELL\Bureau\logo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23913" y="40449500"/>
            <a:ext cx="3000375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4" name="Picture 101" descr="C:\Documents and Settings\DELL\Bureau\logo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6655713" y="40478075"/>
            <a:ext cx="3000375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" name="Rectangle 21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1106" name="Rectangle 21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1033" name="Object 216"/>
          <p:cNvGraphicFramePr>
            <a:graphicFrameLocks noChangeAspect="1"/>
          </p:cNvGraphicFramePr>
          <p:nvPr/>
        </p:nvGraphicFramePr>
        <p:xfrm>
          <a:off x="18354675" y="9474200"/>
          <a:ext cx="7429500" cy="1500188"/>
        </p:xfrm>
        <a:graphic>
          <a:graphicData uri="http://schemas.openxmlformats.org/presentationml/2006/ole">
            <p:oleObj spid="_x0000_s1033" r:id="rId12" imgW="1676400" imgH="431800" progId="">
              <p:embed/>
            </p:oleObj>
          </a:graphicData>
        </a:graphic>
      </p:graphicFrame>
      <p:sp>
        <p:nvSpPr>
          <p:cNvPr id="1107" name="Rectangle 21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graphicFrame>
        <p:nvGraphicFramePr>
          <p:cNvPr id="1034" name="Object 218"/>
          <p:cNvGraphicFramePr>
            <a:graphicFrameLocks noChangeAspect="1"/>
          </p:cNvGraphicFramePr>
          <p:nvPr/>
        </p:nvGraphicFramePr>
        <p:xfrm>
          <a:off x="17068800" y="11117263"/>
          <a:ext cx="11001375" cy="2143125"/>
        </p:xfrm>
        <a:graphic>
          <a:graphicData uri="http://schemas.openxmlformats.org/presentationml/2006/ole">
            <p:oleObj spid="_x0000_s1034" r:id="rId13" imgW="3771900" imgH="482600" progId="">
              <p:embed/>
            </p:oleObj>
          </a:graphicData>
        </a:graphic>
      </p:graphicFrame>
      <p:sp>
        <p:nvSpPr>
          <p:cNvPr id="1108" name="Rectangle 153"/>
          <p:cNvSpPr>
            <a:spLocks noChangeArrowheads="1"/>
          </p:cNvSpPr>
          <p:nvPr/>
        </p:nvSpPr>
        <p:spPr bwMode="auto">
          <a:xfrm>
            <a:off x="16068681" y="7330976"/>
            <a:ext cx="7786742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4. </a:t>
            </a:r>
            <a:r>
              <a:rPr lang="fr-FR" sz="3300" b="1" u="sng" dirty="0">
                <a:solidFill>
                  <a:srgbClr val="FF0000"/>
                </a:solidFill>
              </a:rPr>
              <a:t>Energie de déformation élastique.</a:t>
            </a:r>
          </a:p>
        </p:txBody>
      </p:sp>
      <p:sp>
        <p:nvSpPr>
          <p:cNvPr id="166" name="Text Box 3"/>
          <p:cNvSpPr txBox="1">
            <a:spLocks noChangeArrowheads="1"/>
          </p:cNvSpPr>
          <p:nvPr/>
        </p:nvSpPr>
        <p:spPr bwMode="auto">
          <a:xfrm>
            <a:off x="16140119" y="22332956"/>
            <a:ext cx="12858840" cy="2554545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sz="3200" dirty="0" err="1">
                <a:latin typeface="+mn-lt"/>
                <a:cs typeface="+mn-cs"/>
              </a:rPr>
              <a:t>Mathematica</a:t>
            </a:r>
            <a:r>
              <a:rPr lang="fr-FR" sz="3200" dirty="0">
                <a:latin typeface="+mn-lt"/>
                <a:cs typeface="+mn-cs"/>
              </a:rPr>
              <a:t> est un logiciel</a:t>
            </a:r>
            <a:br>
              <a:rPr lang="fr-FR" sz="3200" dirty="0">
                <a:latin typeface="+mn-lt"/>
                <a:cs typeface="+mn-cs"/>
              </a:rPr>
            </a:br>
            <a:r>
              <a:rPr lang="fr-FR" sz="3200" dirty="0">
                <a:latin typeface="+mn-lt"/>
                <a:cs typeface="+mn-cs"/>
              </a:rPr>
              <a:t>    </a:t>
            </a:r>
            <a:r>
              <a:rPr lang="fr-FR" sz="3200" dirty="0" smtClean="0">
                <a:latin typeface="+mn-lt"/>
                <a:cs typeface="+mn-cs"/>
              </a:rPr>
              <a:t>		- </a:t>
            </a:r>
            <a:r>
              <a:rPr lang="fr-FR" sz="3200" dirty="0">
                <a:latin typeface="+mn-lt"/>
                <a:cs typeface="+mn-cs"/>
              </a:rPr>
              <a:t>de calcul numérique,</a:t>
            </a:r>
            <a:br>
              <a:rPr lang="fr-FR" sz="3200" dirty="0">
                <a:latin typeface="+mn-lt"/>
                <a:cs typeface="+mn-cs"/>
              </a:rPr>
            </a:br>
            <a:r>
              <a:rPr lang="fr-FR" sz="3200" dirty="0">
                <a:latin typeface="+mn-lt"/>
                <a:cs typeface="+mn-cs"/>
              </a:rPr>
              <a:t>   </a:t>
            </a:r>
            <a:r>
              <a:rPr lang="fr-FR" sz="3200" dirty="0" smtClean="0">
                <a:latin typeface="+mn-lt"/>
                <a:cs typeface="+mn-cs"/>
              </a:rPr>
              <a:t>		</a:t>
            </a:r>
            <a:r>
              <a:rPr lang="fr-FR" sz="3200" dirty="0">
                <a:latin typeface="+mn-lt"/>
                <a:cs typeface="+mn-cs"/>
              </a:rPr>
              <a:t> - de calcul symbolique,</a:t>
            </a:r>
            <a:br>
              <a:rPr lang="fr-FR" sz="3200" dirty="0">
                <a:latin typeface="+mn-lt"/>
                <a:cs typeface="+mn-cs"/>
              </a:rPr>
            </a:br>
            <a:r>
              <a:rPr lang="fr-FR" sz="3200" dirty="0">
                <a:latin typeface="+mn-lt"/>
                <a:cs typeface="+mn-cs"/>
              </a:rPr>
              <a:t>    </a:t>
            </a:r>
            <a:r>
              <a:rPr lang="fr-FR" sz="3200" dirty="0" smtClean="0">
                <a:latin typeface="+mn-lt"/>
                <a:cs typeface="+mn-cs"/>
              </a:rPr>
              <a:t>		- </a:t>
            </a:r>
            <a:r>
              <a:rPr lang="fr-FR" sz="3200" dirty="0">
                <a:latin typeface="+mn-lt"/>
                <a:cs typeface="+mn-cs"/>
              </a:rPr>
              <a:t>de programmation,</a:t>
            </a:r>
            <a:br>
              <a:rPr lang="fr-FR" sz="3200" dirty="0">
                <a:latin typeface="+mn-lt"/>
                <a:cs typeface="+mn-cs"/>
              </a:rPr>
            </a:br>
            <a:r>
              <a:rPr lang="fr-FR" sz="3200" dirty="0">
                <a:latin typeface="+mn-lt"/>
                <a:cs typeface="+mn-cs"/>
              </a:rPr>
              <a:t>    </a:t>
            </a:r>
            <a:r>
              <a:rPr lang="fr-FR" sz="3200" dirty="0" smtClean="0">
                <a:latin typeface="+mn-lt"/>
                <a:cs typeface="+mn-cs"/>
              </a:rPr>
              <a:t>		- </a:t>
            </a:r>
            <a:r>
              <a:rPr lang="fr-FR" sz="3200" dirty="0">
                <a:latin typeface="+mn-lt"/>
                <a:cs typeface="+mn-cs"/>
              </a:rPr>
              <a:t>d'édition de travaux scientifiques et techniques.</a:t>
            </a:r>
          </a:p>
        </p:txBody>
      </p:sp>
      <p:sp>
        <p:nvSpPr>
          <p:cNvPr id="167" name="Text Box 4"/>
          <p:cNvSpPr txBox="1">
            <a:spLocks noChangeArrowheads="1"/>
          </p:cNvSpPr>
          <p:nvPr/>
        </p:nvSpPr>
        <p:spPr bwMode="auto">
          <a:xfrm>
            <a:off x="16140119" y="25047600"/>
            <a:ext cx="12430212" cy="156966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sz="3200" dirty="0" smtClean="0"/>
              <a:t>L´outil principal de programmation pour notre problème a été </a:t>
            </a:r>
            <a:r>
              <a:rPr lang="fr-FR" sz="3200" dirty="0" err="1" smtClean="0"/>
              <a:t>Mathematica</a:t>
            </a:r>
            <a:r>
              <a:rPr lang="fr-FR" sz="3200" dirty="0" smtClean="0"/>
              <a:t>, de l´éditeur Wolfram. L´avantage prédominant de ce logiciel est sa capacité à manipuler formellement les équations.</a:t>
            </a:r>
            <a:endParaRPr lang="fr-FR" sz="9600" b="1" dirty="0">
              <a:latin typeface="Tahoma" pitchFamily="34" charset="0"/>
            </a:endParaRPr>
          </a:p>
        </p:txBody>
      </p:sp>
      <p:sp>
        <p:nvSpPr>
          <p:cNvPr id="168" name="Rectangle 153"/>
          <p:cNvSpPr>
            <a:spLocks noChangeArrowheads="1"/>
          </p:cNvSpPr>
          <p:nvPr/>
        </p:nvSpPr>
        <p:spPr bwMode="auto">
          <a:xfrm>
            <a:off x="1066701" y="13617520"/>
            <a:ext cx="5715040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1. Géométrie du problème.</a:t>
            </a:r>
            <a:endParaRPr lang="fr-FR" sz="3300" b="1" u="sng" dirty="0">
              <a:solidFill>
                <a:srgbClr val="FF0000"/>
              </a:solidFill>
            </a:endParaRPr>
          </a:p>
        </p:txBody>
      </p:sp>
      <p:sp>
        <p:nvSpPr>
          <p:cNvPr id="169" name="Rectangle 153"/>
          <p:cNvSpPr>
            <a:spLocks noChangeArrowheads="1"/>
          </p:cNvSpPr>
          <p:nvPr/>
        </p:nvSpPr>
        <p:spPr bwMode="auto">
          <a:xfrm>
            <a:off x="995263" y="20832758"/>
            <a:ext cx="5786478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2. Conditions aux limites.</a:t>
            </a:r>
            <a:endParaRPr lang="fr-FR" sz="3300" b="1" u="sng" dirty="0">
              <a:solidFill>
                <a:srgbClr val="FF0000"/>
              </a:solidFill>
            </a:endParaRPr>
          </a:p>
        </p:txBody>
      </p:sp>
      <p:sp>
        <p:nvSpPr>
          <p:cNvPr id="170" name="Rectangle 153"/>
          <p:cNvSpPr>
            <a:spLocks noChangeArrowheads="1"/>
          </p:cNvSpPr>
          <p:nvPr/>
        </p:nvSpPr>
        <p:spPr bwMode="auto">
          <a:xfrm>
            <a:off x="1066701" y="31548458"/>
            <a:ext cx="9644130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3. Expressions finales des champs élastiques.</a:t>
            </a:r>
            <a:endParaRPr lang="fr-FR" sz="3300" b="1" u="sng" dirty="0">
              <a:solidFill>
                <a:srgbClr val="FF0000"/>
              </a:solidFill>
            </a:endParaRPr>
          </a:p>
        </p:txBody>
      </p:sp>
      <p:sp>
        <p:nvSpPr>
          <p:cNvPr id="171" name="Rectangle 153"/>
          <p:cNvSpPr>
            <a:spLocks noChangeArrowheads="1"/>
          </p:cNvSpPr>
          <p:nvPr/>
        </p:nvSpPr>
        <p:spPr bwMode="auto">
          <a:xfrm>
            <a:off x="16282995" y="14831966"/>
            <a:ext cx="3571900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5. Applications.</a:t>
            </a:r>
            <a:endParaRPr lang="fr-FR" sz="3300" b="1" u="sng" dirty="0">
              <a:solidFill>
                <a:srgbClr val="FF0000"/>
              </a:solidFill>
            </a:endParaRPr>
          </a:p>
        </p:txBody>
      </p:sp>
      <p:sp>
        <p:nvSpPr>
          <p:cNvPr id="172" name="Rectangle 153"/>
          <p:cNvSpPr>
            <a:spLocks noChangeArrowheads="1"/>
          </p:cNvSpPr>
          <p:nvPr/>
        </p:nvSpPr>
        <p:spPr bwMode="auto">
          <a:xfrm>
            <a:off x="16140119" y="21404262"/>
            <a:ext cx="8572560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6. Présentation du code MATHEMATICA.</a:t>
            </a:r>
            <a:endParaRPr lang="fr-FR" sz="3300" b="1" u="sng" dirty="0">
              <a:solidFill>
                <a:srgbClr val="FF0000"/>
              </a:solidFill>
            </a:endParaRPr>
          </a:p>
        </p:txBody>
      </p:sp>
      <p:sp>
        <p:nvSpPr>
          <p:cNvPr id="174" name="Rectangle 153"/>
          <p:cNvSpPr>
            <a:spLocks noChangeArrowheads="1"/>
          </p:cNvSpPr>
          <p:nvPr/>
        </p:nvSpPr>
        <p:spPr bwMode="auto">
          <a:xfrm>
            <a:off x="16497309" y="27119302"/>
            <a:ext cx="5000660" cy="594646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square" lIns="217929" tIns="0" rIns="109189" bIns="85975" anchor="ctr">
            <a:spAutoFit/>
          </a:bodyPr>
          <a:lstStyle/>
          <a:p>
            <a:pPr eaLnBrk="0" hangingPunct="0"/>
            <a:r>
              <a:rPr lang="fr-FR" sz="3300" b="1" u="sng" dirty="0" smtClean="0">
                <a:solidFill>
                  <a:srgbClr val="FF0000"/>
                </a:solidFill>
              </a:rPr>
              <a:t>7. Programme élaboré.</a:t>
            </a:r>
            <a:endParaRPr lang="fr-FR" sz="3300" b="1" u="sng" dirty="0">
              <a:solidFill>
                <a:srgbClr val="FF0000"/>
              </a:solidFill>
            </a:endParaRPr>
          </a:p>
        </p:txBody>
      </p:sp>
      <p:sp>
        <p:nvSpPr>
          <p:cNvPr id="175" name="Text Box 4"/>
          <p:cNvSpPr txBox="1">
            <a:spLocks noChangeArrowheads="1"/>
          </p:cNvSpPr>
          <p:nvPr/>
        </p:nvSpPr>
        <p:spPr bwMode="auto">
          <a:xfrm>
            <a:off x="16282995" y="27976558"/>
            <a:ext cx="12430212" cy="156966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fr-FR" sz="3200" dirty="0" smtClean="0"/>
              <a:t>Nous présentons une partie du programme élaboré ainsi que quelques résultats pour  la simulation de l’énergie emmagasinée dans un bilame mince</a:t>
            </a:r>
            <a:endParaRPr lang="fr-FR" sz="3200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6568747" y="29691070"/>
            <a:ext cx="600079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3069605" y="29691070"/>
            <a:ext cx="564360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3" name="Picture 101" descr="C:\Documents and Settings\DELL\Bureau\logo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998564" y="544366"/>
            <a:ext cx="4281412" cy="383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299"/>
          <p:cNvGraphicFramePr>
            <a:graphicFrameLocks noChangeAspect="1"/>
          </p:cNvGraphicFramePr>
          <p:nvPr/>
        </p:nvGraphicFramePr>
        <p:xfrm>
          <a:off x="19926333" y="13331768"/>
          <a:ext cx="5286367" cy="1571637"/>
        </p:xfrm>
        <a:graphic>
          <a:graphicData uri="http://schemas.openxmlformats.org/presentationml/2006/ole">
            <p:oleObj spid="_x0000_s1035" name="Équation" r:id="rId16" imgW="965160" imgH="3045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0" animBg="1"/>
      <p:bldP spid="167" grpId="0" animBg="1"/>
      <p:bldP spid="175" grpId="0" animBg="1"/>
    </p:bld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9084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7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9084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7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530</Words>
  <Application>Microsoft Office PowerPoint</Application>
  <PresentationFormat>Personnalisé</PresentationFormat>
  <Paragraphs>72</Paragraphs>
  <Slides>1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Modèle par défaut</vt:lpstr>
      <vt:lpstr>Equation</vt:lpstr>
      <vt:lpstr>Équation</vt:lpstr>
      <vt:lpstr>Diapositive 1</vt:lpstr>
    </vt:vector>
  </TitlesOfParts>
  <Company>Boomscud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Boomscud</dc:creator>
  <cp:lastModifiedBy>BENATIA</cp:lastModifiedBy>
  <cp:revision>185</cp:revision>
  <dcterms:created xsi:type="dcterms:W3CDTF">2006-10-11T04:59:10Z</dcterms:created>
  <dcterms:modified xsi:type="dcterms:W3CDTF">2015-03-05T13:21:05Z</dcterms:modified>
</cp:coreProperties>
</file>